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7" r:id="rId2"/>
    <p:sldId id="266" r:id="rId3"/>
    <p:sldId id="401" r:id="rId4"/>
    <p:sldId id="521" r:id="rId5"/>
    <p:sldId id="268" r:id="rId6"/>
    <p:sldId id="269" r:id="rId7"/>
    <p:sldId id="259" r:id="rId8"/>
    <p:sldId id="484" r:id="rId9"/>
    <p:sldId id="485" r:id="rId10"/>
    <p:sldId id="446" r:id="rId11"/>
    <p:sldId id="438" r:id="rId12"/>
    <p:sldId id="448" r:id="rId13"/>
    <p:sldId id="443" r:id="rId14"/>
    <p:sldId id="488" r:id="rId15"/>
    <p:sldId id="434" r:id="rId16"/>
    <p:sldId id="271" r:id="rId17"/>
    <p:sldId id="441" r:id="rId18"/>
    <p:sldId id="490" r:id="rId19"/>
    <p:sldId id="491" r:id="rId20"/>
    <p:sldId id="492" r:id="rId21"/>
    <p:sldId id="489" r:id="rId22"/>
    <p:sldId id="512" r:id="rId23"/>
    <p:sldId id="513" r:id="rId24"/>
    <p:sldId id="511" r:id="rId25"/>
    <p:sldId id="493" r:id="rId26"/>
    <p:sldId id="494" r:id="rId27"/>
    <p:sldId id="496" r:id="rId28"/>
    <p:sldId id="495" r:id="rId29"/>
    <p:sldId id="497" r:id="rId30"/>
    <p:sldId id="498" r:id="rId31"/>
    <p:sldId id="499" r:id="rId32"/>
    <p:sldId id="500" r:id="rId33"/>
    <p:sldId id="510" r:id="rId34"/>
    <p:sldId id="501" r:id="rId35"/>
    <p:sldId id="517" r:id="rId36"/>
    <p:sldId id="514" r:id="rId37"/>
    <p:sldId id="518" r:id="rId38"/>
    <p:sldId id="522" r:id="rId39"/>
    <p:sldId id="523" r:id="rId40"/>
    <p:sldId id="519" r:id="rId41"/>
    <p:sldId id="52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3" d="100"/>
          <a:sy n="63" d="100"/>
        </p:scale>
        <p:origin x="-787" y="-2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4F9A2F-89F7-4B93-8CD8-755B3746CA4F}" type="datetimeFigureOut">
              <a:rPr lang="en-US" smtClean="0"/>
              <a:pPr/>
              <a:t>9/5/2012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EAA6A-EDAB-4D3D-A759-4BEE4BF42B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9E550-A360-4D34-9625-41EF53895774}" type="slidenum">
              <a:rPr lang="en-US"/>
              <a:pPr/>
              <a:t>11</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Before we move on, let us talk a little bit more about the Phi Psi angle we discussed last time.  This is ramachandran plot.  Evan though we would imaging the plains torsion angle can be almost every possible angel.  Actually the secondary structure limit the choice.  For normal alpha helix, phi psi angle is around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FE4AD9-E6EC-404E-B197-FFBA95346C55}"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4179-AC07-4C00-9029-699C241796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E4AD9-E6EC-404E-B197-FFBA95346C55}"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4179-AC07-4C00-9029-699C241796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E4AD9-E6EC-404E-B197-FFBA95346C55}"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4179-AC07-4C00-9029-699C241796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E4AD9-E6EC-404E-B197-FFBA95346C55}"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4179-AC07-4C00-9029-699C241796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FE4AD9-E6EC-404E-B197-FFBA95346C55}" type="datetimeFigureOut">
              <a:rPr lang="en-US" smtClean="0"/>
              <a:pPr/>
              <a:t>9/5/2012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64179-AC07-4C00-9029-699C241796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FE4AD9-E6EC-404E-B197-FFBA95346C55}"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4179-AC07-4C00-9029-699C241796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FE4AD9-E6EC-404E-B197-FFBA95346C55}" type="datetimeFigureOut">
              <a:rPr lang="en-US" smtClean="0"/>
              <a:pPr/>
              <a:t>9/5/2012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64179-AC07-4C00-9029-699C241796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FE4AD9-E6EC-404E-B197-FFBA95346C55}" type="datetimeFigureOut">
              <a:rPr lang="en-US" smtClean="0"/>
              <a:pPr/>
              <a:t>9/5/2012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64179-AC07-4C00-9029-699C241796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E4AD9-E6EC-404E-B197-FFBA95346C55}" type="datetimeFigureOut">
              <a:rPr lang="en-US" smtClean="0"/>
              <a:pPr/>
              <a:t>9/5/2012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64179-AC07-4C00-9029-699C241796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E4AD9-E6EC-404E-B197-FFBA95346C55}"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4179-AC07-4C00-9029-699C241796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E4AD9-E6EC-404E-B197-FFBA95346C55}" type="datetimeFigureOut">
              <a:rPr lang="en-US" smtClean="0"/>
              <a:pPr/>
              <a:t>9/5/2012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64179-AC07-4C00-9029-699C241796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E4AD9-E6EC-404E-B197-FFBA95346C55}" type="datetimeFigureOut">
              <a:rPr lang="en-US" smtClean="0"/>
              <a:pPr/>
              <a:t>9/5/2012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64179-AC07-4C00-9029-699C241796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52400" y="1447800"/>
            <a:ext cx="8534400" cy="646331"/>
          </a:xfrm>
          <a:prstGeom prst="rect">
            <a:avLst/>
          </a:prstGeom>
          <a:noFill/>
          <a:ln w="9525">
            <a:noFill/>
            <a:miter lim="800000"/>
            <a:headEnd/>
            <a:tailEnd/>
          </a:ln>
          <a:effectLst/>
        </p:spPr>
        <p:txBody>
          <a:bodyPr wrap="square">
            <a:spAutoFit/>
          </a:bodyPr>
          <a:lstStyle/>
          <a:p>
            <a:pPr>
              <a:spcBef>
                <a:spcPct val="50000"/>
              </a:spcBef>
            </a:pPr>
            <a:r>
              <a:rPr lang="en-US" sz="3600" b="1" dirty="0" smtClean="0">
                <a:solidFill>
                  <a:srgbClr val="0066FF"/>
                </a:solidFill>
              </a:rPr>
              <a:t>Review of Protein Structure / Folding</a:t>
            </a:r>
          </a:p>
        </p:txBody>
      </p:sp>
      <p:sp>
        <p:nvSpPr>
          <p:cNvPr id="143364" name="Text Box 4"/>
          <p:cNvSpPr txBox="1">
            <a:spLocks noChangeArrowheads="1"/>
          </p:cNvSpPr>
          <p:nvPr/>
        </p:nvSpPr>
        <p:spPr bwMode="auto">
          <a:xfrm>
            <a:off x="304800" y="1524000"/>
            <a:ext cx="8839200" cy="6247864"/>
          </a:xfrm>
          <a:prstGeom prst="rect">
            <a:avLst/>
          </a:prstGeom>
          <a:noFill/>
          <a:ln w="9525">
            <a:noFill/>
            <a:miter lim="800000"/>
            <a:headEnd/>
            <a:tailEnd/>
          </a:ln>
          <a:effectLst/>
        </p:spPr>
        <p:txBody>
          <a:bodyPr>
            <a:spAutoFit/>
          </a:bodyPr>
          <a:lstStyle/>
          <a:p>
            <a:pPr marL="342900" indent="-342900">
              <a:spcBef>
                <a:spcPct val="50000"/>
              </a:spcBef>
            </a:pPr>
            <a:endParaRPr lang="en-US" sz="1600" b="1" dirty="0">
              <a:solidFill>
                <a:srgbClr val="FF3300"/>
              </a:solidFill>
              <a:latin typeface="Times New Roman" pitchFamily="18" charset="0"/>
              <a:cs typeface="Times New Roman" pitchFamily="18" charset="0"/>
            </a:endParaRPr>
          </a:p>
          <a:p>
            <a:r>
              <a:rPr lang="en-US" sz="1600" b="1" dirty="0" smtClean="0"/>
              <a:t>  </a:t>
            </a:r>
            <a:endParaRPr lang="en-US" sz="1600" dirty="0" smtClean="0"/>
          </a:p>
          <a:p>
            <a:r>
              <a:rPr lang="en-US" sz="2000" b="1" dirty="0" smtClean="0">
                <a:solidFill>
                  <a:srgbClr val="FF0000"/>
                </a:solidFill>
                <a:latin typeface="Arial" pitchFamily="34" charset="0"/>
                <a:cs typeface="Arial" pitchFamily="34" charset="0"/>
              </a:rPr>
              <a:t>Goals for this review unit:</a:t>
            </a:r>
            <a:r>
              <a:rPr lang="en-US" sz="2000" dirty="0" smtClean="0">
                <a:solidFill>
                  <a:srgbClr val="FF0000"/>
                </a:solidFill>
                <a:latin typeface="Arial" pitchFamily="34" charset="0"/>
                <a:cs typeface="Arial" pitchFamily="34" charset="0"/>
              </a:rPr>
              <a:t> </a:t>
            </a:r>
          </a:p>
          <a:p>
            <a:endParaRPr lang="en-US" sz="2000" dirty="0" smtClean="0">
              <a:latin typeface="Arial" pitchFamily="34" charset="0"/>
              <a:cs typeface="Arial" pitchFamily="34" charset="0"/>
            </a:endParaRPr>
          </a:p>
          <a:p>
            <a:r>
              <a:rPr lang="en-US" sz="2000" b="1" dirty="0" smtClean="0"/>
              <a:t>Protein Structure </a:t>
            </a:r>
            <a:endParaRPr lang="en-US" sz="2000" dirty="0"/>
          </a:p>
          <a:p>
            <a:pPr lvl="1">
              <a:buFont typeface="Arial" pitchFamily="34" charset="0"/>
              <a:buChar char="•"/>
            </a:pPr>
            <a:r>
              <a:rPr lang="en-US" sz="2000" b="1" dirty="0" smtClean="0"/>
              <a:t>  Definitions of primary, secondary, tertiary and quaternary structures</a:t>
            </a:r>
            <a:endParaRPr lang="en-US" sz="2000" dirty="0"/>
          </a:p>
          <a:p>
            <a:pPr lvl="1">
              <a:buFont typeface="Arial" pitchFamily="34" charset="0"/>
              <a:buChar char="•"/>
            </a:pPr>
            <a:r>
              <a:rPr lang="en-US" sz="2000" b="1" dirty="0" smtClean="0"/>
              <a:t>  Common secondary structures </a:t>
            </a:r>
          </a:p>
          <a:p>
            <a:pPr lvl="1">
              <a:buFont typeface="Arial" pitchFamily="34" charset="0"/>
              <a:buChar char="•"/>
            </a:pPr>
            <a:r>
              <a:rPr lang="en-US" sz="2000" b="1" dirty="0" smtClean="0"/>
              <a:t>  Phi, Psi ( </a:t>
            </a:r>
            <a:r>
              <a:rPr lang="en-US" sz="2000" b="1" dirty="0">
                <a:sym typeface="Symbol"/>
              </a:rPr>
              <a:t></a:t>
            </a:r>
            <a:r>
              <a:rPr lang="en-US" sz="2000" b="1" dirty="0" smtClean="0"/>
              <a:t> / </a:t>
            </a:r>
            <a:r>
              <a:rPr lang="en-US" sz="2000" b="1" dirty="0">
                <a:sym typeface="Symbol"/>
              </a:rPr>
              <a:t></a:t>
            </a:r>
            <a:r>
              <a:rPr lang="en-US" sz="2000" b="1" dirty="0" smtClean="0"/>
              <a:t> ) angles  / How to read a </a:t>
            </a:r>
            <a:r>
              <a:rPr lang="en-US" sz="2000" b="1" dirty="0" err="1" smtClean="0"/>
              <a:t>Ramachandran</a:t>
            </a:r>
            <a:r>
              <a:rPr lang="en-US" sz="2000" b="1" dirty="0" smtClean="0"/>
              <a:t> Plot </a:t>
            </a:r>
            <a:endParaRPr lang="en-US" sz="2000" dirty="0"/>
          </a:p>
          <a:p>
            <a:pPr lvl="1">
              <a:buFont typeface="Arial" pitchFamily="34" charset="0"/>
              <a:buChar char="•"/>
            </a:pPr>
            <a:r>
              <a:rPr lang="en-US" sz="2000" b="1" dirty="0" smtClean="0"/>
              <a:t>  Common terms used to describe protein structure </a:t>
            </a:r>
          </a:p>
          <a:p>
            <a:r>
              <a:rPr lang="en-US" sz="2000" b="1" dirty="0"/>
              <a:t>	</a:t>
            </a:r>
            <a:r>
              <a:rPr lang="en-US" sz="2000" b="1" dirty="0" smtClean="0"/>
              <a:t>� motifs / domains - some examples</a:t>
            </a:r>
            <a:r>
              <a:rPr lang="en-US" sz="2000" dirty="0" smtClean="0"/>
              <a:t> </a:t>
            </a:r>
          </a:p>
          <a:p>
            <a:endParaRPr lang="en-US" sz="2000" dirty="0" smtClean="0"/>
          </a:p>
          <a:p>
            <a:r>
              <a:rPr lang="en-US" sz="2000" b="1" dirty="0" smtClean="0"/>
              <a:t>Protein Folding  / Unfolding (</a:t>
            </a:r>
            <a:r>
              <a:rPr lang="en-US" sz="2000" b="1" dirty="0" err="1" smtClean="0"/>
              <a:t>denaturation</a:t>
            </a:r>
            <a:r>
              <a:rPr lang="en-US" sz="2000" b="1" dirty="0" smtClean="0"/>
              <a:t>)</a:t>
            </a:r>
          </a:p>
          <a:p>
            <a:pPr lvl="1">
              <a:buFont typeface="Arial" pitchFamily="34" charset="0"/>
              <a:buChar char="•"/>
            </a:pPr>
            <a:r>
              <a:rPr lang="en-US" sz="2000" b="1" dirty="0"/>
              <a:t> </a:t>
            </a:r>
            <a:r>
              <a:rPr lang="en-US" sz="2000" b="1" dirty="0" smtClean="0"/>
              <a:t>  </a:t>
            </a:r>
            <a:r>
              <a:rPr lang="en-US" sz="2000" b="1" dirty="0" err="1" smtClean="0"/>
              <a:t>Energetics</a:t>
            </a:r>
            <a:r>
              <a:rPr lang="en-US" sz="2000" b="1" dirty="0" smtClean="0"/>
              <a:t>  / Intra and Intermolecular forces</a:t>
            </a:r>
          </a:p>
          <a:p>
            <a:pPr lvl="1">
              <a:buFont typeface="Arial" pitchFamily="34" charset="0"/>
              <a:buChar char="•"/>
            </a:pPr>
            <a:endParaRPr lang="en-US" sz="2000" b="1" dirty="0"/>
          </a:p>
          <a:p>
            <a:r>
              <a:rPr lang="en-US" sz="2000" b="1" dirty="0" smtClean="0"/>
              <a:t>Prediction of Protein Structure</a:t>
            </a:r>
          </a:p>
          <a:p>
            <a:r>
              <a:rPr lang="en-US" sz="2000" b="1" dirty="0"/>
              <a:t> </a:t>
            </a:r>
            <a:r>
              <a:rPr lang="en-US" sz="2000" b="1" dirty="0" smtClean="0"/>
              <a:t> Early method – Chou / </a:t>
            </a:r>
            <a:r>
              <a:rPr lang="en-US" sz="2000" b="1" dirty="0" err="1" smtClean="0"/>
              <a:t>Fasman</a:t>
            </a:r>
            <a:endParaRPr lang="en-US" sz="2000" b="1" dirty="0" smtClean="0"/>
          </a:p>
          <a:p>
            <a:r>
              <a:rPr lang="en-US" sz="2000" b="1" dirty="0"/>
              <a:t> </a:t>
            </a:r>
            <a:r>
              <a:rPr lang="en-US" sz="2000" b="1" dirty="0" smtClean="0"/>
              <a:t> </a:t>
            </a:r>
          </a:p>
          <a:p>
            <a:endParaRPr lang="en-US" sz="2000" b="1" dirty="0" smtClean="0"/>
          </a:p>
          <a:p>
            <a:pPr marL="342900" indent="-342900">
              <a:spcBef>
                <a:spcPct val="50000"/>
              </a:spcBef>
            </a:pPr>
            <a:endParaRPr lang="en-US" sz="1600" dirty="0" smtClean="0">
              <a:latin typeface="Times New Roman" pitchFamily="18" charset="0"/>
              <a:cs typeface="Times New Roman" pitchFamily="18" charset="0"/>
            </a:endParaRPr>
          </a:p>
          <a:p>
            <a:pPr marL="342900" indent="-342900">
              <a:spcBef>
                <a:spcPct val="50000"/>
              </a:spcBef>
            </a:pPr>
            <a:r>
              <a:rPr lang="en-US" sz="1600" b="1" dirty="0">
                <a:latin typeface="Times New Roman" pitchFamily="18" charset="0"/>
                <a:cs typeface="Times New Roman" pitchFamily="18" charset="0"/>
              </a:rPr>
              <a:t>	</a:t>
            </a:r>
          </a:p>
        </p:txBody>
      </p:sp>
      <p:sp>
        <p:nvSpPr>
          <p:cNvPr id="4" name="Text Box 2"/>
          <p:cNvSpPr txBox="1">
            <a:spLocks noChangeArrowheads="1"/>
          </p:cNvSpPr>
          <p:nvPr/>
        </p:nvSpPr>
        <p:spPr bwMode="auto">
          <a:xfrm>
            <a:off x="152400" y="304800"/>
            <a:ext cx="8534400" cy="1107996"/>
          </a:xfrm>
          <a:prstGeom prst="rect">
            <a:avLst/>
          </a:prstGeom>
          <a:noFill/>
          <a:ln w="9525">
            <a:noFill/>
            <a:miter lim="800000"/>
            <a:headEnd/>
            <a:tailEnd/>
          </a:ln>
          <a:effectLst/>
        </p:spPr>
        <p:txBody>
          <a:bodyPr wrap="square">
            <a:spAutoFit/>
          </a:bodyPr>
          <a:lstStyle/>
          <a:p>
            <a:pPr>
              <a:spcBef>
                <a:spcPct val="50000"/>
              </a:spcBef>
            </a:pPr>
            <a:r>
              <a:rPr lang="en-US" sz="3600" b="1" dirty="0" smtClean="0">
                <a:solidFill>
                  <a:srgbClr val="0066FF"/>
                </a:solidFill>
              </a:rPr>
              <a:t>Review of Scale of Biological World</a:t>
            </a:r>
          </a:p>
          <a:p>
            <a:pPr>
              <a:spcBef>
                <a:spcPct val="50000"/>
              </a:spcBef>
            </a:pPr>
            <a:r>
              <a:rPr lang="en-US" sz="2000" b="1" dirty="0"/>
              <a:t> </a:t>
            </a:r>
            <a:r>
              <a:rPr lang="en-US" sz="2000" b="1" dirty="0" smtClean="0"/>
              <a:t>    The cell at 1,000,000 X</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2" cstate="print"/>
          <a:srcRect/>
          <a:stretch>
            <a:fillRect/>
          </a:stretch>
        </p:blipFill>
        <p:spPr bwMode="auto">
          <a:xfrm>
            <a:off x="152400" y="914400"/>
            <a:ext cx="2616327" cy="411480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3" cstate="print"/>
          <a:srcRect/>
          <a:stretch>
            <a:fillRect/>
          </a:stretch>
        </p:blipFill>
        <p:spPr bwMode="auto">
          <a:xfrm>
            <a:off x="2193676" y="4539996"/>
            <a:ext cx="2378324" cy="2318004"/>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4572000" y="457200"/>
            <a:ext cx="4524548" cy="6400800"/>
          </a:xfrm>
          <a:prstGeom prst="rect">
            <a:avLst/>
          </a:prstGeom>
          <a:noFill/>
          <a:ln w="9525">
            <a:noFill/>
            <a:miter lim="800000"/>
            <a:headEnd/>
            <a:tailEnd/>
          </a:ln>
          <a:effectLst/>
        </p:spPr>
      </p:pic>
      <p:sp>
        <p:nvSpPr>
          <p:cNvPr id="46082" name="Rectangle 2"/>
          <p:cNvSpPr>
            <a:spLocks noGrp="1" noChangeArrowheads="1"/>
          </p:cNvSpPr>
          <p:nvPr>
            <p:ph type="title"/>
          </p:nvPr>
        </p:nvSpPr>
        <p:spPr>
          <a:xfrm>
            <a:off x="57150" y="0"/>
            <a:ext cx="9029700" cy="838200"/>
          </a:xfrm>
        </p:spPr>
        <p:txBody>
          <a:bodyPr/>
          <a:lstStyle/>
          <a:p>
            <a:r>
              <a:rPr lang="sv-SE" sz="4000" dirty="0" smtClean="0"/>
              <a:t>Torsion angles / steric </a:t>
            </a:r>
            <a:r>
              <a:rPr lang="sv-SE" sz="4000" dirty="0"/>
              <a:t>restrictions</a:t>
            </a:r>
            <a:endParaRPr lang="en-GB"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r>
              <a:rPr lang="en-US"/>
              <a:t>Ramachandran Plot</a:t>
            </a:r>
          </a:p>
        </p:txBody>
      </p:sp>
      <p:pic>
        <p:nvPicPr>
          <p:cNvPr id="36867" name="Picture 3"/>
          <p:cNvPicPr>
            <a:picLocks noGrp="1" noChangeAspect="1" noChangeArrowheads="1"/>
          </p:cNvPicPr>
          <p:nvPr>
            <p:ph type="body" idx="1"/>
          </p:nvPr>
        </p:nvPicPr>
        <p:blipFill>
          <a:blip r:embed="rId3" cstate="print"/>
          <a:srcRect/>
          <a:stretch>
            <a:fillRect/>
          </a:stretch>
        </p:blipFill>
        <p:spPr>
          <a:xfrm>
            <a:off x="1066800" y="1066800"/>
            <a:ext cx="7696200" cy="586105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8763000" cy="914400"/>
          </a:xfrm>
        </p:spPr>
        <p:txBody>
          <a:bodyPr>
            <a:normAutofit fontScale="90000"/>
          </a:bodyPr>
          <a:lstStyle/>
          <a:p>
            <a:r>
              <a:rPr lang="sv-SE" sz="3600" dirty="0"/>
              <a:t>Allowed </a:t>
            </a:r>
            <a:r>
              <a:rPr lang="sv-SE" sz="3600" dirty="0" smtClean="0"/>
              <a:t>torsion </a:t>
            </a:r>
            <a:r>
              <a:rPr lang="sv-SE" sz="3600" dirty="0"/>
              <a:t>angles for Gly residues: Restrictions only from the peptide units</a:t>
            </a:r>
            <a:endParaRPr lang="en-GB" sz="3600" dirty="0"/>
          </a:p>
        </p:txBody>
      </p:sp>
      <p:pic>
        <p:nvPicPr>
          <p:cNvPr id="47107" name="Picture 3"/>
          <p:cNvPicPr>
            <a:picLocks noChangeAspect="1" noChangeArrowheads="1"/>
          </p:cNvPicPr>
          <p:nvPr/>
        </p:nvPicPr>
        <p:blipFill>
          <a:blip r:embed="rId2" cstate="print"/>
          <a:srcRect/>
          <a:stretch>
            <a:fillRect/>
          </a:stretch>
        </p:blipFill>
        <p:spPr bwMode="auto">
          <a:xfrm>
            <a:off x="3200400" y="1146175"/>
            <a:ext cx="5738813" cy="5711825"/>
          </a:xfrm>
          <a:prstGeom prst="rect">
            <a:avLst/>
          </a:prstGeom>
          <a:noFill/>
          <a:ln w="9525">
            <a:noFill/>
            <a:miter lim="800000"/>
            <a:headEnd/>
            <a:tailEnd/>
          </a:ln>
          <a:effectLst/>
        </p:spPr>
      </p:pic>
      <p:pic>
        <p:nvPicPr>
          <p:cNvPr id="47108" name="Picture 4" descr="fi6p9"/>
          <p:cNvPicPr>
            <a:picLocks noChangeAspect="1" noChangeArrowheads="1"/>
          </p:cNvPicPr>
          <p:nvPr/>
        </p:nvPicPr>
        <p:blipFill>
          <a:blip r:embed="rId3" cstate="print"/>
          <a:srcRect/>
          <a:stretch>
            <a:fillRect/>
          </a:stretch>
        </p:blipFill>
        <p:spPr bwMode="auto">
          <a:xfrm>
            <a:off x="0" y="1219200"/>
            <a:ext cx="2936875" cy="2868613"/>
          </a:xfrm>
          <a:prstGeom prst="rect">
            <a:avLst/>
          </a:prstGeom>
          <a:noFill/>
        </p:spPr>
      </p:pic>
      <p:sp>
        <p:nvSpPr>
          <p:cNvPr id="47109" name="Text Box 5"/>
          <p:cNvSpPr txBox="1">
            <a:spLocks noChangeArrowheads="1"/>
          </p:cNvSpPr>
          <p:nvPr/>
        </p:nvSpPr>
        <p:spPr bwMode="auto">
          <a:xfrm>
            <a:off x="228600" y="5257800"/>
            <a:ext cx="3276600" cy="822325"/>
          </a:xfrm>
          <a:prstGeom prst="rect">
            <a:avLst/>
          </a:prstGeom>
          <a:noFill/>
          <a:ln w="9525">
            <a:noFill/>
            <a:miter lim="800000"/>
            <a:headEnd/>
            <a:tailEnd/>
          </a:ln>
          <a:effectLst/>
        </p:spPr>
        <p:txBody>
          <a:bodyPr>
            <a:spAutoFit/>
          </a:bodyPr>
          <a:lstStyle/>
          <a:p>
            <a:pPr>
              <a:spcBef>
                <a:spcPct val="50000"/>
              </a:spcBef>
            </a:pPr>
            <a:r>
              <a:rPr lang="sv-SE" sz="2400">
                <a:latin typeface="Times New Roman" pitchFamily="18" charset="0"/>
              </a:rPr>
              <a:t>Forbidden conformation in the center of plot</a:t>
            </a:r>
            <a:endParaRPr lang="en-GB" sz="240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29600" cy="381000"/>
          </a:xfrm>
        </p:spPr>
        <p:txBody>
          <a:bodyPr>
            <a:normAutofit fontScale="90000"/>
          </a:bodyPr>
          <a:lstStyle/>
          <a:p>
            <a:r>
              <a:rPr lang="en-US" altLang="zh-CN" b="1" dirty="0">
                <a:solidFill>
                  <a:srgbClr val="0000FF"/>
                </a:solidFill>
                <a:ea typeface="宋体" pitchFamily="2" charset="-122"/>
              </a:rPr>
              <a:t>Protein </a:t>
            </a:r>
            <a:r>
              <a:rPr lang="en-US" altLang="zh-CN" b="1" dirty="0" smtClean="0">
                <a:solidFill>
                  <a:srgbClr val="0000FF"/>
                </a:solidFill>
                <a:ea typeface="宋体" pitchFamily="2" charset="-122"/>
              </a:rPr>
              <a:t>Secondary Structure:  Helices</a:t>
            </a:r>
            <a:endParaRPr lang="en-US" altLang="zh-CN" b="1" dirty="0">
              <a:solidFill>
                <a:srgbClr val="0000FF"/>
              </a:solidFill>
              <a:ea typeface="宋体" pitchFamily="2" charset="-122"/>
            </a:endParaRPr>
          </a:p>
        </p:txBody>
      </p:sp>
      <p:pic>
        <p:nvPicPr>
          <p:cNvPr id="8196" name="Picture 4" descr="Fig_8_alpha_200"/>
          <p:cNvPicPr>
            <a:picLocks noChangeAspect="1" noChangeArrowheads="1"/>
          </p:cNvPicPr>
          <p:nvPr/>
        </p:nvPicPr>
        <p:blipFill>
          <a:blip r:embed="rId2" cstate="print"/>
          <a:srcRect/>
          <a:stretch>
            <a:fillRect/>
          </a:stretch>
        </p:blipFill>
        <p:spPr bwMode="auto">
          <a:xfrm>
            <a:off x="0" y="914400"/>
            <a:ext cx="3505200" cy="5943600"/>
          </a:xfrm>
          <a:prstGeom prst="rect">
            <a:avLst/>
          </a:prstGeom>
          <a:noFill/>
        </p:spPr>
      </p:pic>
      <p:sp>
        <p:nvSpPr>
          <p:cNvPr id="8197" name="Text Box 5"/>
          <p:cNvSpPr txBox="1">
            <a:spLocks noChangeArrowheads="1"/>
          </p:cNvSpPr>
          <p:nvPr/>
        </p:nvSpPr>
        <p:spPr bwMode="auto">
          <a:xfrm>
            <a:off x="3733800" y="762000"/>
            <a:ext cx="4330096" cy="2616101"/>
          </a:xfrm>
          <a:prstGeom prst="rect">
            <a:avLst/>
          </a:prstGeom>
          <a:noFill/>
          <a:ln w="9525">
            <a:noFill/>
            <a:miter lim="800000"/>
            <a:headEnd/>
            <a:tailEnd/>
          </a:ln>
          <a:effectLst/>
        </p:spPr>
        <p:txBody>
          <a:bodyPr wrap="none">
            <a:spAutoFit/>
          </a:bodyPr>
          <a:lstStyle/>
          <a:p>
            <a:r>
              <a:rPr lang="en-US" altLang="zh-CN" b="1" dirty="0">
                <a:ea typeface="宋体" pitchFamily="2" charset="-122"/>
              </a:rPr>
              <a:t>Alpha-helix</a:t>
            </a:r>
            <a:r>
              <a:rPr lang="en-US" altLang="zh-CN" dirty="0">
                <a:ea typeface="宋体" pitchFamily="2" charset="-122"/>
              </a:rPr>
              <a:t>:</a:t>
            </a:r>
          </a:p>
          <a:p>
            <a:pPr>
              <a:buFontTx/>
              <a:buChar char="•"/>
            </a:pPr>
            <a:r>
              <a:rPr lang="en-US" altLang="zh-CN" dirty="0">
                <a:ea typeface="宋体" pitchFamily="2" charset="-122"/>
              </a:rPr>
              <a:t> Right-handed helix</a:t>
            </a:r>
          </a:p>
          <a:p>
            <a:pPr>
              <a:buFontTx/>
              <a:buChar char="•"/>
            </a:pPr>
            <a:r>
              <a:rPr lang="en-US" altLang="zh-CN" dirty="0">
                <a:ea typeface="宋体" pitchFamily="2" charset="-122"/>
              </a:rPr>
              <a:t> 3.6 residues per helix turn</a:t>
            </a:r>
          </a:p>
          <a:p>
            <a:pPr>
              <a:buFontTx/>
              <a:buChar char="•"/>
            </a:pPr>
            <a:r>
              <a:rPr lang="en-US" altLang="zh-CN" dirty="0">
                <a:ea typeface="宋体" pitchFamily="2" charset="-122"/>
              </a:rPr>
              <a:t> Hydrogen bond between n and </a:t>
            </a:r>
            <a:r>
              <a:rPr lang="en-US" altLang="zh-CN" dirty="0" smtClean="0">
                <a:ea typeface="宋体" pitchFamily="2" charset="-122"/>
              </a:rPr>
              <a:t>n+4</a:t>
            </a:r>
          </a:p>
          <a:p>
            <a:pPr>
              <a:buFontTx/>
              <a:buChar char="•"/>
            </a:pPr>
            <a:r>
              <a:rPr lang="en-US" altLang="zh-CN" dirty="0">
                <a:ea typeface="宋体" pitchFamily="2" charset="-122"/>
              </a:rPr>
              <a:t> </a:t>
            </a:r>
            <a:r>
              <a:rPr lang="en-US" dirty="0">
                <a:sym typeface="Symbol"/>
              </a:rPr>
              <a:t></a:t>
            </a:r>
            <a:r>
              <a:rPr lang="en-US" dirty="0" smtClean="0"/>
              <a:t> = -57</a:t>
            </a:r>
            <a:r>
              <a:rPr lang="en-US" baseline="30000" dirty="0" smtClean="0"/>
              <a:t>o</a:t>
            </a:r>
            <a:r>
              <a:rPr lang="en-US" dirty="0" smtClean="0"/>
              <a:t> ; </a:t>
            </a:r>
            <a:r>
              <a:rPr lang="en-US" dirty="0">
                <a:sym typeface="Symbol"/>
              </a:rPr>
              <a:t></a:t>
            </a:r>
            <a:r>
              <a:rPr lang="en-US" dirty="0" smtClean="0"/>
              <a:t> = -47</a:t>
            </a:r>
            <a:r>
              <a:rPr lang="en-US" baseline="30000" dirty="0" smtClean="0"/>
              <a:t>o</a:t>
            </a:r>
            <a:r>
              <a:rPr lang="en-US" dirty="0" smtClean="0"/>
              <a:t> (right handed </a:t>
            </a:r>
            <a:r>
              <a:rPr lang="en-US" dirty="0">
                <a:latin typeface="Symbol" pitchFamily="18" charset="2"/>
              </a:rPr>
              <a:t>a</a:t>
            </a:r>
            <a:r>
              <a:rPr lang="en-US" dirty="0" smtClean="0"/>
              <a:t> helix); </a:t>
            </a:r>
            <a:endParaRPr lang="en-US" altLang="zh-CN" dirty="0" smtClean="0">
              <a:ea typeface="宋体" pitchFamily="2" charset="-122"/>
            </a:endParaRPr>
          </a:p>
          <a:p>
            <a:pPr>
              <a:buFontTx/>
              <a:buChar char="•"/>
            </a:pPr>
            <a:r>
              <a:rPr lang="en-US" altLang="zh-CN" dirty="0">
                <a:ea typeface="宋体" pitchFamily="2" charset="-122"/>
              </a:rPr>
              <a:t> </a:t>
            </a:r>
            <a:r>
              <a:rPr lang="en-US" dirty="0" err="1" smtClean="0"/>
              <a:t>Linus</a:t>
            </a:r>
            <a:r>
              <a:rPr lang="en-US" dirty="0" smtClean="0"/>
              <a:t> Pauling &amp; Robert Corey - 1951</a:t>
            </a:r>
            <a:endParaRPr lang="en-US" altLang="zh-CN" dirty="0" smtClean="0">
              <a:ea typeface="宋体" pitchFamily="2" charset="-122"/>
            </a:endParaRPr>
          </a:p>
          <a:p>
            <a:r>
              <a:rPr lang="en-US" sz="2000" b="1" dirty="0" smtClean="0"/>
              <a:t>3</a:t>
            </a:r>
            <a:r>
              <a:rPr lang="en-US" sz="2000" b="1" baseline="-25000" dirty="0" smtClean="0"/>
              <a:t>10</a:t>
            </a:r>
            <a:r>
              <a:rPr lang="en-US" sz="2000" b="1" dirty="0" smtClean="0"/>
              <a:t> helix </a:t>
            </a:r>
          </a:p>
          <a:p>
            <a:pPr>
              <a:buFont typeface="Arial" pitchFamily="34" charset="0"/>
              <a:buChar char="•"/>
            </a:pPr>
            <a:r>
              <a:rPr lang="en-US" dirty="0"/>
              <a:t> </a:t>
            </a:r>
            <a:r>
              <a:rPr lang="en-US" dirty="0" smtClean="0"/>
              <a:t>Carbonyl (</a:t>
            </a:r>
            <a:r>
              <a:rPr lang="en-US" dirty="0" err="1" smtClean="0"/>
              <a:t>i</a:t>
            </a:r>
            <a:r>
              <a:rPr lang="en-US" dirty="0" smtClean="0"/>
              <a:t>) hydrogen bonds to amide (i+3)</a:t>
            </a:r>
          </a:p>
          <a:p>
            <a:pPr>
              <a:buFontTx/>
              <a:buChar char="•"/>
            </a:pPr>
            <a:endParaRPr lang="en-US" altLang="zh-CN" dirty="0">
              <a:ea typeface="宋体" pitchFamily="2" charset="-122"/>
            </a:endParaRPr>
          </a:p>
        </p:txBody>
      </p:sp>
      <p:pic>
        <p:nvPicPr>
          <p:cNvPr id="5" name="Picture 5"/>
          <p:cNvPicPr>
            <a:picLocks noChangeAspect="1" noChangeArrowheads="1"/>
          </p:cNvPicPr>
          <p:nvPr/>
        </p:nvPicPr>
        <p:blipFill>
          <a:blip r:embed="rId3" cstate="print"/>
          <a:srcRect l="4355"/>
          <a:stretch>
            <a:fillRect/>
          </a:stretch>
        </p:blipFill>
        <p:spPr>
          <a:xfrm>
            <a:off x="3352800" y="3276600"/>
            <a:ext cx="5791200" cy="33299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371600" y="195262"/>
            <a:ext cx="6715125" cy="6467475"/>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7391400" y="6400800"/>
            <a:ext cx="1243012" cy="2223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antiparallel"/>
          <p:cNvPicPr>
            <a:picLocks noChangeAspect="1" noChangeArrowheads="1"/>
          </p:cNvPicPr>
          <p:nvPr/>
        </p:nvPicPr>
        <p:blipFill>
          <a:blip r:embed="rId2" cstate="print"/>
          <a:srcRect/>
          <a:stretch>
            <a:fillRect/>
          </a:stretch>
        </p:blipFill>
        <p:spPr bwMode="auto">
          <a:xfrm>
            <a:off x="685800" y="533400"/>
            <a:ext cx="1682750" cy="5638800"/>
          </a:xfrm>
          <a:prstGeom prst="rect">
            <a:avLst/>
          </a:prstGeom>
          <a:noFill/>
        </p:spPr>
      </p:pic>
      <p:pic>
        <p:nvPicPr>
          <p:cNvPr id="31751" name="Picture 7" descr="parallel"/>
          <p:cNvPicPr>
            <a:picLocks noChangeAspect="1" noChangeArrowheads="1"/>
          </p:cNvPicPr>
          <p:nvPr/>
        </p:nvPicPr>
        <p:blipFill>
          <a:blip r:embed="rId3" cstate="print"/>
          <a:srcRect/>
          <a:stretch>
            <a:fillRect/>
          </a:stretch>
        </p:blipFill>
        <p:spPr bwMode="auto">
          <a:xfrm>
            <a:off x="7162800" y="504825"/>
            <a:ext cx="1714500" cy="5743575"/>
          </a:xfrm>
          <a:prstGeom prst="rect">
            <a:avLst/>
          </a:prstGeom>
          <a:noFill/>
        </p:spPr>
      </p:pic>
      <p:sp>
        <p:nvSpPr>
          <p:cNvPr id="31752" name="Text Box 8"/>
          <p:cNvSpPr txBox="1">
            <a:spLocks noChangeArrowheads="1"/>
          </p:cNvSpPr>
          <p:nvPr/>
        </p:nvSpPr>
        <p:spPr bwMode="auto">
          <a:xfrm>
            <a:off x="7467600" y="6172200"/>
            <a:ext cx="1009650" cy="366712"/>
          </a:xfrm>
          <a:prstGeom prst="rect">
            <a:avLst/>
          </a:prstGeom>
          <a:noFill/>
          <a:ln w="9525">
            <a:noFill/>
            <a:miter lim="800000"/>
            <a:headEnd/>
            <a:tailEnd/>
          </a:ln>
          <a:effectLst/>
        </p:spPr>
        <p:txBody>
          <a:bodyPr wrap="none">
            <a:spAutoFit/>
          </a:bodyPr>
          <a:lstStyle/>
          <a:p>
            <a:r>
              <a:rPr lang="en-US" dirty="0"/>
              <a:t>Parallel </a:t>
            </a:r>
          </a:p>
        </p:txBody>
      </p:sp>
      <p:sp>
        <p:nvSpPr>
          <p:cNvPr id="31753" name="Text Box 9"/>
          <p:cNvSpPr txBox="1">
            <a:spLocks noChangeArrowheads="1"/>
          </p:cNvSpPr>
          <p:nvPr/>
        </p:nvSpPr>
        <p:spPr bwMode="auto">
          <a:xfrm>
            <a:off x="685800" y="6186488"/>
            <a:ext cx="1390650" cy="366712"/>
          </a:xfrm>
          <a:prstGeom prst="rect">
            <a:avLst/>
          </a:prstGeom>
          <a:noFill/>
          <a:ln w="9525">
            <a:noFill/>
            <a:miter lim="800000"/>
            <a:headEnd/>
            <a:tailEnd/>
          </a:ln>
          <a:effectLst/>
        </p:spPr>
        <p:txBody>
          <a:bodyPr wrap="none">
            <a:spAutoFit/>
          </a:bodyPr>
          <a:lstStyle/>
          <a:p>
            <a:r>
              <a:rPr lang="en-US" dirty="0"/>
              <a:t>Anti-parallel</a:t>
            </a:r>
          </a:p>
        </p:txBody>
      </p:sp>
      <p:pic>
        <p:nvPicPr>
          <p:cNvPr id="6" name="Picture 2"/>
          <p:cNvPicPr>
            <a:picLocks noChangeAspect="1" noChangeArrowheads="1"/>
          </p:cNvPicPr>
          <p:nvPr/>
        </p:nvPicPr>
        <p:blipFill>
          <a:blip r:embed="rId4" cstate="print"/>
          <a:srcRect l="16887" t="18033"/>
          <a:stretch>
            <a:fillRect/>
          </a:stretch>
        </p:blipFill>
        <p:spPr bwMode="auto">
          <a:xfrm>
            <a:off x="2667000" y="3211286"/>
            <a:ext cx="4084320" cy="3646714"/>
          </a:xfrm>
          <a:prstGeom prst="rect">
            <a:avLst/>
          </a:prstGeom>
          <a:noFill/>
          <a:ln w="9525">
            <a:noFill/>
            <a:miter lim="800000"/>
            <a:headEnd/>
            <a:tailEnd/>
          </a:ln>
        </p:spPr>
      </p:pic>
      <p:pic>
        <p:nvPicPr>
          <p:cNvPr id="7" name="Picture 4" descr="07_020"/>
          <p:cNvPicPr>
            <a:picLocks noChangeAspect="1" noChangeArrowheads="1"/>
          </p:cNvPicPr>
          <p:nvPr/>
        </p:nvPicPr>
        <p:blipFill>
          <a:blip r:embed="rId5" cstate="print"/>
          <a:srcRect/>
          <a:stretch>
            <a:fillRect/>
          </a:stretch>
        </p:blipFill>
        <p:spPr>
          <a:xfrm>
            <a:off x="3276600" y="762000"/>
            <a:ext cx="3048000" cy="2349243"/>
          </a:xfrm>
          <a:prstGeom prst="rect">
            <a:avLst/>
          </a:prstGeom>
          <a:noFill/>
          <a:ln/>
        </p:spPr>
      </p:pic>
      <p:sp>
        <p:nvSpPr>
          <p:cNvPr id="8" name="Rectangle 2"/>
          <p:cNvSpPr>
            <a:spLocks noGrp="1" noChangeArrowheads="1"/>
          </p:cNvSpPr>
          <p:nvPr>
            <p:ph type="title"/>
          </p:nvPr>
        </p:nvSpPr>
        <p:spPr>
          <a:xfrm>
            <a:off x="685800" y="152400"/>
            <a:ext cx="7772400" cy="381000"/>
          </a:xfrm>
        </p:spPr>
        <p:txBody>
          <a:bodyPr>
            <a:normAutofit fontScale="90000"/>
          </a:bodyPr>
          <a:lstStyle/>
          <a:p>
            <a:r>
              <a:rPr lang="en-US" altLang="zh-CN" b="1" dirty="0">
                <a:solidFill>
                  <a:srgbClr val="0000FF"/>
                </a:solidFill>
                <a:ea typeface="宋体" pitchFamily="2" charset="-122"/>
              </a:rPr>
              <a:t>Protein </a:t>
            </a:r>
            <a:r>
              <a:rPr lang="en-US" altLang="zh-CN" b="1" dirty="0" smtClean="0">
                <a:solidFill>
                  <a:srgbClr val="0000FF"/>
                </a:solidFill>
                <a:ea typeface="宋体" pitchFamily="2" charset="-122"/>
              </a:rPr>
              <a:t>Secondary Structure: Sheet</a:t>
            </a:r>
            <a:endParaRPr lang="en-US" altLang="zh-CN" b="1" dirty="0">
              <a:solidFill>
                <a:srgbClr val="0000FF"/>
              </a:solidFill>
              <a:ea typeface="宋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581025" y="1447800"/>
            <a:ext cx="7981950" cy="5230725"/>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533400" y="6324600"/>
            <a:ext cx="1676400" cy="299884"/>
          </a:xfrm>
          <a:prstGeom prst="rect">
            <a:avLst/>
          </a:prstGeom>
          <a:noFill/>
          <a:ln w="9525">
            <a:noFill/>
            <a:miter lim="800000"/>
            <a:headEnd/>
            <a:tailEnd/>
          </a:ln>
        </p:spPr>
      </p:pic>
      <p:sp>
        <p:nvSpPr>
          <p:cNvPr id="4" name="TextBox 3"/>
          <p:cNvSpPr txBox="1"/>
          <p:nvPr/>
        </p:nvSpPr>
        <p:spPr>
          <a:xfrm>
            <a:off x="381000" y="228600"/>
            <a:ext cx="8077200" cy="738664"/>
          </a:xfrm>
          <a:prstGeom prst="rect">
            <a:avLst/>
          </a:prstGeom>
          <a:noFill/>
        </p:spPr>
        <p:txBody>
          <a:bodyPr wrap="square" rtlCol="0">
            <a:spAutoFit/>
          </a:bodyPr>
          <a:lstStyle/>
          <a:p>
            <a:r>
              <a:rPr lang="nb-NO" sz="2400" b="1" dirty="0" smtClean="0">
                <a:solidFill>
                  <a:srgbClr val="0000FF"/>
                </a:solidFill>
              </a:rPr>
              <a:t>Motifs and Domains:      </a:t>
            </a:r>
            <a:r>
              <a:rPr lang="nb-NO" sz="2000" b="1" dirty="0" smtClean="0"/>
              <a:t>Rossmann Fold  /  Zn finger / Leucine zipper </a:t>
            </a:r>
          </a:p>
          <a:p>
            <a:endParaRPr lang="en-US" dirty="0"/>
          </a:p>
        </p:txBody>
      </p:sp>
      <p:sp>
        <p:nvSpPr>
          <p:cNvPr id="7" name="TextBox 6"/>
          <p:cNvSpPr txBox="1"/>
          <p:nvPr/>
        </p:nvSpPr>
        <p:spPr>
          <a:xfrm>
            <a:off x="381000" y="838200"/>
            <a:ext cx="8077200" cy="738664"/>
          </a:xfrm>
          <a:prstGeom prst="rect">
            <a:avLst/>
          </a:prstGeom>
          <a:noFill/>
        </p:spPr>
        <p:txBody>
          <a:bodyPr wrap="square" rtlCol="0">
            <a:spAutoFit/>
          </a:bodyPr>
          <a:lstStyle/>
          <a:p>
            <a:r>
              <a:rPr lang="nb-NO" sz="2400" b="1" dirty="0" smtClean="0">
                <a:solidFill>
                  <a:srgbClr val="0000FF"/>
                </a:solidFill>
              </a:rPr>
              <a:t>Tertiary Structure:</a:t>
            </a:r>
            <a:r>
              <a:rPr lang="nb-NO" sz="2400" b="1" dirty="0" smtClean="0"/>
              <a:t>   </a:t>
            </a:r>
            <a:r>
              <a:rPr lang="nb-NO" sz="2400" dirty="0" smtClean="0"/>
              <a:t>3D structure</a:t>
            </a:r>
            <a:endParaRPr lang="nb-NO" sz="20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p:spPr>
        <p:txBody>
          <a:bodyPr>
            <a:normAutofit fontScale="90000"/>
          </a:bodyPr>
          <a:lstStyle/>
          <a:p>
            <a:r>
              <a:rPr lang="en-US" sz="3200" b="1" dirty="0">
                <a:solidFill>
                  <a:srgbClr val="0000FF"/>
                </a:solidFill>
              </a:rPr>
              <a:t>Quaternary </a:t>
            </a:r>
            <a:r>
              <a:rPr lang="en-US" sz="3200" b="1" dirty="0" smtClean="0">
                <a:solidFill>
                  <a:srgbClr val="0000FF"/>
                </a:solidFill>
              </a:rPr>
              <a:t>Structure: </a:t>
            </a:r>
            <a:br>
              <a:rPr lang="en-US" sz="3200" b="1" dirty="0" smtClean="0">
                <a:solidFill>
                  <a:srgbClr val="0000FF"/>
                </a:solidFill>
              </a:rPr>
            </a:br>
            <a:r>
              <a:rPr lang="en-US" sz="3200" b="1" dirty="0" smtClean="0"/>
              <a:t>Arrangements </a:t>
            </a:r>
            <a:r>
              <a:rPr lang="en-US" sz="3200" b="1" dirty="0"/>
              <a:t>of subunits in </a:t>
            </a:r>
            <a:r>
              <a:rPr lang="en-US" sz="3200" b="1" dirty="0" err="1" smtClean="0"/>
              <a:t>oligomers</a:t>
            </a:r>
            <a:r>
              <a:rPr lang="en-US" sz="3200" b="1" dirty="0" smtClean="0"/>
              <a:t/>
            </a:r>
            <a:br>
              <a:rPr lang="en-US" sz="3200" b="1" dirty="0" smtClean="0"/>
            </a:br>
            <a:r>
              <a:rPr lang="en-US" sz="2800" dirty="0" smtClean="0"/>
              <a:t>  </a:t>
            </a:r>
            <a:r>
              <a:rPr lang="en-US" sz="2800" b="1" dirty="0">
                <a:latin typeface="Symbol" pitchFamily="18" charset="2"/>
              </a:rPr>
              <a:t>a</a:t>
            </a:r>
            <a:r>
              <a:rPr lang="en-US" sz="2800" b="1" baseline="-25000" dirty="0" smtClean="0">
                <a:latin typeface="Symbol" pitchFamily="18" charset="2"/>
              </a:rPr>
              <a:t>4</a:t>
            </a:r>
            <a:r>
              <a:rPr lang="en-US" sz="2800" b="1" dirty="0" smtClean="0">
                <a:latin typeface="Symbol" pitchFamily="18" charset="2"/>
              </a:rPr>
              <a:t> ; </a:t>
            </a:r>
            <a:r>
              <a:rPr lang="en-US" sz="2800" b="1" dirty="0">
                <a:latin typeface="Symbol" pitchFamily="18" charset="2"/>
              </a:rPr>
              <a:t>a</a:t>
            </a:r>
            <a:r>
              <a:rPr lang="en-US" sz="2800" b="1" baseline="-25000" dirty="0" smtClean="0">
                <a:latin typeface="Symbol" pitchFamily="18" charset="2"/>
              </a:rPr>
              <a:t>12</a:t>
            </a:r>
            <a:r>
              <a:rPr lang="en-US" sz="2800" b="1" dirty="0" smtClean="0">
                <a:latin typeface="Symbol" pitchFamily="18" charset="2"/>
              </a:rPr>
              <a:t> ; (</a:t>
            </a:r>
            <a:r>
              <a:rPr lang="en-US" sz="2800" b="1" dirty="0" err="1">
                <a:latin typeface="Symbol" pitchFamily="18" charset="2"/>
              </a:rPr>
              <a:t>ab</a:t>
            </a:r>
            <a:r>
              <a:rPr lang="en-US" sz="2800" b="1" dirty="0">
                <a:latin typeface="Symbol" pitchFamily="18" charset="2"/>
              </a:rPr>
              <a:t>)</a:t>
            </a:r>
            <a:r>
              <a:rPr lang="en-US" sz="2800" b="1" baseline="-25000" dirty="0" smtClean="0">
                <a:latin typeface="Symbol" pitchFamily="18" charset="2"/>
              </a:rPr>
              <a:t>2</a:t>
            </a:r>
            <a:r>
              <a:rPr lang="en-US" sz="2800" b="1" dirty="0" smtClean="0">
                <a:latin typeface="Symbol" pitchFamily="18" charset="2"/>
              </a:rPr>
              <a:t> ; (</a:t>
            </a:r>
            <a:r>
              <a:rPr lang="en-US" sz="2800" b="1" dirty="0" err="1">
                <a:latin typeface="Symbol" pitchFamily="18" charset="2"/>
              </a:rPr>
              <a:t>ab</a:t>
            </a:r>
            <a:r>
              <a:rPr lang="en-US" sz="2800" b="1" dirty="0">
                <a:latin typeface="Symbol" pitchFamily="18" charset="2"/>
              </a:rPr>
              <a:t>)</a:t>
            </a:r>
            <a:r>
              <a:rPr lang="en-US" sz="2800" b="1" baseline="-25000" dirty="0" smtClean="0">
                <a:latin typeface="Symbol" pitchFamily="18" charset="2"/>
              </a:rPr>
              <a:t>6</a:t>
            </a:r>
            <a:endParaRPr lang="en-US" sz="3200" b="1" dirty="0">
              <a:latin typeface="Symbol" pitchFamily="18" charset="2"/>
            </a:endParaRPr>
          </a:p>
        </p:txBody>
      </p:sp>
      <p:pic>
        <p:nvPicPr>
          <p:cNvPr id="43013" name="Picture 5"/>
          <p:cNvPicPr>
            <a:picLocks noChangeAspect="1" noChangeArrowheads="1"/>
          </p:cNvPicPr>
          <p:nvPr/>
        </p:nvPicPr>
        <p:blipFill>
          <a:blip r:embed="rId2" cstate="print"/>
          <a:srcRect/>
          <a:stretch>
            <a:fillRect/>
          </a:stretch>
        </p:blipFill>
        <p:spPr bwMode="auto">
          <a:xfrm>
            <a:off x="76200" y="1905000"/>
            <a:ext cx="2895600" cy="2740025"/>
          </a:xfrm>
          <a:prstGeom prst="rect">
            <a:avLst/>
          </a:prstGeom>
          <a:noFill/>
          <a:ln w="9525">
            <a:noFill/>
            <a:miter lim="800000"/>
            <a:headEnd/>
            <a:tailEnd/>
          </a:ln>
          <a:effectLst/>
        </p:spPr>
      </p:pic>
      <p:pic>
        <p:nvPicPr>
          <p:cNvPr id="43014" name="Picture 6"/>
          <p:cNvPicPr>
            <a:picLocks noChangeAspect="1" noChangeArrowheads="1"/>
          </p:cNvPicPr>
          <p:nvPr/>
        </p:nvPicPr>
        <p:blipFill>
          <a:blip r:embed="rId3" cstate="print"/>
          <a:srcRect/>
          <a:stretch>
            <a:fillRect/>
          </a:stretch>
        </p:blipFill>
        <p:spPr bwMode="auto">
          <a:xfrm>
            <a:off x="2895600" y="1828800"/>
            <a:ext cx="3143250" cy="2873375"/>
          </a:xfrm>
          <a:prstGeom prst="rect">
            <a:avLst/>
          </a:prstGeom>
          <a:noFill/>
          <a:ln w="9525">
            <a:noFill/>
            <a:miter lim="800000"/>
            <a:headEnd/>
            <a:tailEnd/>
          </a:ln>
          <a:effectLst/>
        </p:spPr>
      </p:pic>
      <p:pic>
        <p:nvPicPr>
          <p:cNvPr id="43015" name="Picture 7"/>
          <p:cNvPicPr>
            <a:picLocks noChangeAspect="1" noChangeArrowheads="1"/>
          </p:cNvPicPr>
          <p:nvPr/>
        </p:nvPicPr>
        <p:blipFill>
          <a:blip r:embed="rId4" cstate="print"/>
          <a:srcRect/>
          <a:stretch>
            <a:fillRect/>
          </a:stretch>
        </p:blipFill>
        <p:spPr bwMode="auto">
          <a:xfrm>
            <a:off x="6010275" y="1828800"/>
            <a:ext cx="3133725" cy="3013075"/>
          </a:xfrm>
          <a:prstGeom prst="rect">
            <a:avLst/>
          </a:prstGeom>
          <a:noFill/>
          <a:ln w="9525">
            <a:noFill/>
            <a:miter lim="800000"/>
            <a:headEnd/>
            <a:tailEnd/>
          </a:ln>
          <a:effectLst/>
        </p:spPr>
      </p:pic>
      <p:sp>
        <p:nvSpPr>
          <p:cNvPr id="43016" name="Rectangle 8"/>
          <p:cNvSpPr>
            <a:spLocks noChangeArrowheads="1"/>
          </p:cNvSpPr>
          <p:nvPr/>
        </p:nvSpPr>
        <p:spPr bwMode="auto">
          <a:xfrm>
            <a:off x="2962275" y="5410200"/>
            <a:ext cx="3219450" cy="366713"/>
          </a:xfrm>
          <a:prstGeom prst="rect">
            <a:avLst/>
          </a:prstGeom>
          <a:noFill/>
          <a:ln w="9525">
            <a:noFill/>
            <a:miter lim="800000"/>
            <a:headEnd/>
            <a:tailEnd/>
          </a:ln>
          <a:effectLst/>
        </p:spPr>
        <p:txBody>
          <a:bodyPr wrap="none" anchor="ctr">
            <a:spAutoFit/>
          </a:bodyPr>
          <a:lstStyle/>
          <a:p>
            <a:r>
              <a:rPr lang="en-US" dirty="0"/>
              <a:t>4-oxalocrotonate </a:t>
            </a:r>
            <a:r>
              <a:rPr lang="en-US" dirty="0" err="1"/>
              <a:t>tautomerase</a:t>
            </a:r>
            <a:endParaRPr lang="en-US" dirty="0"/>
          </a:p>
        </p:txBody>
      </p:sp>
      <p:sp>
        <p:nvSpPr>
          <p:cNvPr id="43017" name="Text Box 9"/>
          <p:cNvSpPr txBox="1">
            <a:spLocks noChangeArrowheads="1"/>
          </p:cNvSpPr>
          <p:nvPr/>
        </p:nvSpPr>
        <p:spPr bwMode="auto">
          <a:xfrm>
            <a:off x="7162800" y="4992687"/>
            <a:ext cx="1174750" cy="366713"/>
          </a:xfrm>
          <a:prstGeom prst="rect">
            <a:avLst/>
          </a:prstGeom>
          <a:noFill/>
          <a:ln w="9525">
            <a:noFill/>
            <a:miter lim="800000"/>
            <a:headEnd/>
            <a:tailEnd/>
          </a:ln>
          <a:effectLst/>
        </p:spPr>
        <p:txBody>
          <a:bodyPr wrap="none">
            <a:spAutoFit/>
          </a:bodyPr>
          <a:lstStyle/>
          <a:p>
            <a:r>
              <a:rPr lang="en-US"/>
              <a:t>Hexamer </a:t>
            </a:r>
          </a:p>
        </p:txBody>
      </p:sp>
      <p:sp>
        <p:nvSpPr>
          <p:cNvPr id="43018" name="Text Box 10"/>
          <p:cNvSpPr txBox="1">
            <a:spLocks noChangeArrowheads="1"/>
          </p:cNvSpPr>
          <p:nvPr/>
        </p:nvSpPr>
        <p:spPr bwMode="auto">
          <a:xfrm>
            <a:off x="4098925" y="4953000"/>
            <a:ext cx="755650" cy="366712"/>
          </a:xfrm>
          <a:prstGeom prst="rect">
            <a:avLst/>
          </a:prstGeom>
          <a:noFill/>
          <a:ln w="9525">
            <a:noFill/>
            <a:miter lim="800000"/>
            <a:headEnd/>
            <a:tailEnd/>
          </a:ln>
          <a:effectLst/>
        </p:spPr>
        <p:txBody>
          <a:bodyPr wrap="none">
            <a:spAutoFit/>
          </a:bodyPr>
          <a:lstStyle/>
          <a:p>
            <a:r>
              <a:rPr lang="en-US" dirty="0" err="1"/>
              <a:t>dimer</a:t>
            </a:r>
            <a:endParaRPr lang="en-US" dirty="0"/>
          </a:p>
        </p:txBody>
      </p:sp>
      <p:sp>
        <p:nvSpPr>
          <p:cNvPr id="43019" name="Text Box 11"/>
          <p:cNvSpPr txBox="1">
            <a:spLocks noChangeArrowheads="1"/>
          </p:cNvSpPr>
          <p:nvPr/>
        </p:nvSpPr>
        <p:spPr bwMode="auto">
          <a:xfrm>
            <a:off x="822325" y="4953000"/>
            <a:ext cx="1149350" cy="366712"/>
          </a:xfrm>
          <a:prstGeom prst="rect">
            <a:avLst/>
          </a:prstGeom>
          <a:noFill/>
          <a:ln w="9525">
            <a:noFill/>
            <a:miter lim="800000"/>
            <a:headEnd/>
            <a:tailEnd/>
          </a:ln>
          <a:effectLst/>
        </p:spPr>
        <p:txBody>
          <a:bodyPr wrap="none">
            <a:spAutoFit/>
          </a:bodyPr>
          <a:lstStyle/>
          <a:p>
            <a:r>
              <a:rPr lang="en-US" dirty="0"/>
              <a:t>monomer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001000" cy="5416868"/>
          </a:xfrm>
          <a:prstGeom prst="rect">
            <a:avLst/>
          </a:prstGeom>
          <a:noFill/>
        </p:spPr>
        <p:txBody>
          <a:bodyPr wrap="square" rtlCol="0">
            <a:spAutoFit/>
          </a:bodyPr>
          <a:lstStyle/>
          <a:p>
            <a:r>
              <a:rPr lang="en-US" sz="2400" b="1" dirty="0" err="1" smtClean="0">
                <a:solidFill>
                  <a:srgbClr val="0000FF"/>
                </a:solidFill>
              </a:rPr>
              <a:t>Denaturation</a:t>
            </a:r>
            <a:r>
              <a:rPr lang="en-US" sz="2400" b="1" dirty="0" smtClean="0">
                <a:solidFill>
                  <a:srgbClr val="0000FF"/>
                </a:solidFill>
              </a:rPr>
              <a:t> (Non-native state): </a:t>
            </a:r>
            <a:r>
              <a:rPr lang="en-US" dirty="0" smtClean="0"/>
              <a:t>There are many denatured states of macromolecules. </a:t>
            </a:r>
            <a:r>
              <a:rPr lang="en-US" dirty="0" err="1" smtClean="0"/>
              <a:t>Denaturation</a:t>
            </a:r>
            <a:r>
              <a:rPr lang="en-US" dirty="0" smtClean="0"/>
              <a:t> can occur from many causes:</a:t>
            </a:r>
          </a:p>
          <a:p>
            <a:endParaRPr lang="en-US" dirty="0" smtClean="0"/>
          </a:p>
          <a:p>
            <a:r>
              <a:rPr lang="en-US" b="1" dirty="0" err="1" smtClean="0"/>
              <a:t>Denaturation</a:t>
            </a:r>
            <a:r>
              <a:rPr lang="en-US" dirty="0" smtClean="0"/>
              <a:t> : heat, high salt, hi &amp; lo pH, organic </a:t>
            </a:r>
            <a:r>
              <a:rPr lang="en-US" dirty="0" err="1" smtClean="0"/>
              <a:t>solv</a:t>
            </a:r>
            <a:r>
              <a:rPr lang="en-US" dirty="0" smtClean="0"/>
              <a:t>., mechanical</a:t>
            </a:r>
          </a:p>
          <a:p>
            <a:endParaRPr lang="en-US" dirty="0" smtClean="0"/>
          </a:p>
          <a:p>
            <a:r>
              <a:rPr lang="en-US" dirty="0" smtClean="0"/>
              <a:t>	- Tm (melting temperature) </a:t>
            </a:r>
          </a:p>
          <a:p>
            <a:r>
              <a:rPr lang="en-US" dirty="0" smtClean="0"/>
              <a:t>	- 8M Urea ; 5M </a:t>
            </a:r>
            <a:r>
              <a:rPr lang="en-US" dirty="0" err="1" smtClean="0"/>
              <a:t>quanidinium</a:t>
            </a:r>
            <a:r>
              <a:rPr lang="en-US" dirty="0" smtClean="0"/>
              <a:t> chloride ; 1% SDS </a:t>
            </a:r>
          </a:p>
          <a:p>
            <a:r>
              <a:rPr lang="en-US" dirty="0" smtClean="0"/>
              <a:t>	- Anions : sulfate &gt; phosphate &gt; </a:t>
            </a:r>
            <a:r>
              <a:rPr lang="en-US" dirty="0" err="1" smtClean="0"/>
              <a:t>Cl</a:t>
            </a:r>
            <a:r>
              <a:rPr lang="en-US" dirty="0" smtClean="0"/>
              <a:t>- &gt; Br- &gt; SCN- </a:t>
            </a:r>
          </a:p>
          <a:p>
            <a:r>
              <a:rPr lang="en-US" dirty="0" smtClean="0"/>
              <a:t>	- </a:t>
            </a:r>
            <a:r>
              <a:rPr lang="en-US" dirty="0" err="1" smtClean="0"/>
              <a:t>Cations</a:t>
            </a:r>
            <a:r>
              <a:rPr lang="en-US" dirty="0" smtClean="0"/>
              <a:t>: ammonium &gt; Cs+ &gt; K+ &gt; Na+ &gt; Li+ &gt; </a:t>
            </a:r>
          </a:p>
          <a:p>
            <a:r>
              <a:rPr lang="en-US" dirty="0"/>
              <a:t>	</a:t>
            </a:r>
            <a:r>
              <a:rPr lang="en-US" dirty="0" smtClean="0"/>
              <a:t>	Mg2+ &gt; Ca2+ &gt; Ba2+ </a:t>
            </a:r>
          </a:p>
          <a:p>
            <a:endParaRPr lang="en-US" dirty="0" smtClean="0"/>
          </a:p>
          <a:p>
            <a:endParaRPr lang="en-US" dirty="0" smtClean="0"/>
          </a:p>
          <a:p>
            <a:r>
              <a:rPr lang="en-US" b="1" dirty="0" err="1" smtClean="0"/>
              <a:t>Renaturation</a:t>
            </a:r>
            <a:r>
              <a:rPr lang="en-US" dirty="0" smtClean="0"/>
              <a:t> : </a:t>
            </a:r>
          </a:p>
          <a:p>
            <a:r>
              <a:rPr lang="en-US" dirty="0"/>
              <a:t> </a:t>
            </a:r>
            <a:r>
              <a:rPr lang="en-US" dirty="0" smtClean="0"/>
              <a:t>   Chris Anfinsen - Folding of </a:t>
            </a:r>
            <a:r>
              <a:rPr lang="en-US" dirty="0" err="1" smtClean="0"/>
              <a:t>Ribonuclease</a:t>
            </a:r>
            <a:endParaRPr lang="en-US" dirty="0" smtClean="0"/>
          </a:p>
          <a:p>
            <a:r>
              <a:rPr lang="en-US" dirty="0"/>
              <a:t>	</a:t>
            </a:r>
            <a:r>
              <a:rPr lang="en-US" dirty="0" smtClean="0"/>
              <a:t>124 </a:t>
            </a:r>
            <a:r>
              <a:rPr lang="en-US" dirty="0" err="1" smtClean="0"/>
              <a:t>a.a</a:t>
            </a:r>
            <a:r>
              <a:rPr lang="en-US" dirty="0" smtClean="0"/>
              <a:t>.  +   4 disulfides</a:t>
            </a:r>
          </a:p>
          <a:p>
            <a:r>
              <a:rPr lang="en-US" dirty="0"/>
              <a:t>	 </a:t>
            </a:r>
            <a:r>
              <a:rPr lang="en-US" dirty="0" smtClean="0"/>
              <a:t>                   </a:t>
            </a:r>
            <a:r>
              <a:rPr lang="en-US" sz="1600" dirty="0" smtClean="0"/>
              <a:t>(26 </a:t>
            </a:r>
            <a:r>
              <a:rPr lang="en-US" sz="1600" dirty="0" smtClean="0">
                <a:sym typeface="Wingdings" pitchFamily="2" charset="2"/>
              </a:rPr>
              <a:t> 84;  40  95;  58  110; 65  72)</a:t>
            </a:r>
            <a:endParaRPr lang="en-US" sz="1600" dirty="0" smtClean="0"/>
          </a:p>
          <a:p>
            <a:r>
              <a:rPr lang="en-US" sz="1600" dirty="0" smtClean="0"/>
              <a:t>	   ( 7 x 5 x 3 x 1 = 105  four disulfide combinations)</a:t>
            </a:r>
          </a:p>
          <a:p>
            <a:endParaRPr lang="en-US" dirty="0"/>
          </a:p>
          <a:p>
            <a:endParaRPr lang="en-US" dirty="0"/>
          </a:p>
        </p:txBody>
      </p:sp>
      <p:pic>
        <p:nvPicPr>
          <p:cNvPr id="3" name="Picture 4" descr="F02-52"/>
          <p:cNvPicPr>
            <a:picLocks noChangeAspect="1" noChangeArrowheads="1"/>
          </p:cNvPicPr>
          <p:nvPr/>
        </p:nvPicPr>
        <p:blipFill>
          <a:blip r:embed="rId2" cstate="print"/>
          <a:srcRect l="14999" t="4080" r="18333"/>
          <a:stretch>
            <a:fillRect/>
          </a:stretch>
        </p:blipFill>
        <p:spPr bwMode="auto">
          <a:xfrm>
            <a:off x="5943600" y="1796135"/>
            <a:ext cx="3015555" cy="506186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endParaRPr lang="en-US"/>
          </a:p>
        </p:txBody>
      </p:sp>
      <p:pic>
        <p:nvPicPr>
          <p:cNvPr id="21508" name="Picture 4" descr="F02-53"/>
          <p:cNvPicPr>
            <a:picLocks noChangeAspect="1" noChangeArrowheads="1"/>
          </p:cNvPicPr>
          <p:nvPr/>
        </p:nvPicPr>
        <p:blipFill>
          <a:blip r:embed="rId2" cstate="print"/>
          <a:srcRect t="18750" b="15625"/>
          <a:stretch>
            <a:fillRect/>
          </a:stretch>
        </p:blipFill>
        <p:spPr bwMode="auto">
          <a:xfrm>
            <a:off x="50800" y="1371600"/>
            <a:ext cx="9042400" cy="3005138"/>
          </a:xfrm>
          <a:prstGeom prst="rect">
            <a:avLst/>
          </a:prstGeom>
          <a:noFill/>
        </p:spPr>
      </p:pic>
      <p:sp>
        <p:nvSpPr>
          <p:cNvPr id="21509" name="Rectangle 5"/>
          <p:cNvSpPr>
            <a:spLocks noChangeArrowheads="1"/>
          </p:cNvSpPr>
          <p:nvPr/>
        </p:nvSpPr>
        <p:spPr bwMode="auto">
          <a:xfrm>
            <a:off x="190500" y="5105400"/>
            <a:ext cx="8763000" cy="1237262"/>
          </a:xfrm>
          <a:prstGeom prst="rect">
            <a:avLst/>
          </a:prstGeom>
          <a:noFill/>
          <a:ln w="9525">
            <a:noFill/>
            <a:miter lim="800000"/>
            <a:headEnd/>
            <a:tailEnd/>
          </a:ln>
          <a:effectLst/>
        </p:spPr>
        <p:txBody>
          <a:bodyPr wrap="square">
            <a:spAutoFit/>
          </a:bodyPr>
          <a:lstStyle/>
          <a:p>
            <a:pPr>
              <a:lnSpc>
                <a:spcPct val="90000"/>
              </a:lnSpc>
              <a:spcBef>
                <a:spcPct val="20000"/>
              </a:spcBef>
            </a:pPr>
            <a:r>
              <a:rPr lang="en-US" sz="2400" b="1" dirty="0" smtClean="0"/>
              <a:t>Conclusion</a:t>
            </a:r>
            <a:r>
              <a:rPr lang="en-US" sz="2400" b="1" dirty="0"/>
              <a:t>: </a:t>
            </a:r>
            <a:r>
              <a:rPr lang="en-US" sz="2400" b="1" dirty="0" smtClean="0"/>
              <a:t>  </a:t>
            </a:r>
            <a:r>
              <a:rPr lang="en-US" sz="2400" dirty="0" smtClean="0"/>
              <a:t>All </a:t>
            </a:r>
            <a:r>
              <a:rPr lang="en-US" sz="2400" dirty="0"/>
              <a:t>the information necessary for folding the </a:t>
            </a:r>
            <a:r>
              <a:rPr lang="en-US" sz="2400" dirty="0" smtClean="0"/>
              <a:t>peptide</a:t>
            </a:r>
          </a:p>
          <a:p>
            <a:pPr>
              <a:lnSpc>
                <a:spcPct val="90000"/>
              </a:lnSpc>
              <a:spcBef>
                <a:spcPct val="20000"/>
              </a:spcBef>
            </a:pPr>
            <a:r>
              <a:rPr lang="en-US" sz="2400" dirty="0"/>
              <a:t>	</a:t>
            </a:r>
            <a:r>
              <a:rPr lang="en-US" sz="2400" dirty="0" smtClean="0"/>
              <a:t>	chain </a:t>
            </a:r>
            <a:r>
              <a:rPr lang="en-US" sz="2400" dirty="0"/>
              <a:t>into its native structure is contained in the </a:t>
            </a:r>
            <a:endParaRPr lang="en-US" sz="2400" dirty="0" smtClean="0"/>
          </a:p>
          <a:p>
            <a:pPr>
              <a:lnSpc>
                <a:spcPct val="90000"/>
              </a:lnSpc>
              <a:spcBef>
                <a:spcPct val="20000"/>
              </a:spcBef>
            </a:pPr>
            <a:r>
              <a:rPr lang="en-US" sz="2400" dirty="0"/>
              <a:t>	</a:t>
            </a:r>
            <a:r>
              <a:rPr lang="en-US" sz="2400" dirty="0" smtClean="0"/>
              <a:t>	primary </a:t>
            </a:r>
            <a:r>
              <a:rPr lang="en-US" sz="2400" dirty="0"/>
              <a:t>amino acid sequence of the peptide.</a:t>
            </a:r>
          </a:p>
        </p:txBody>
      </p:sp>
      <p:sp>
        <p:nvSpPr>
          <p:cNvPr id="6" name="TextBox 5"/>
          <p:cNvSpPr txBox="1"/>
          <p:nvPr/>
        </p:nvSpPr>
        <p:spPr>
          <a:xfrm>
            <a:off x="838200" y="381000"/>
            <a:ext cx="7315200" cy="830997"/>
          </a:xfrm>
          <a:prstGeom prst="rect">
            <a:avLst/>
          </a:prstGeom>
          <a:noFill/>
        </p:spPr>
        <p:txBody>
          <a:bodyPr wrap="square" rtlCol="0">
            <a:spAutoFit/>
          </a:bodyPr>
          <a:lstStyle/>
          <a:p>
            <a:r>
              <a:rPr lang="en-US" sz="2400" b="1" dirty="0" smtClean="0"/>
              <a:t>Chris Anfinsen - Folding of </a:t>
            </a:r>
            <a:r>
              <a:rPr lang="en-US" sz="2400" b="1" dirty="0" err="1" smtClean="0"/>
              <a:t>Ribonuclease</a:t>
            </a:r>
            <a:r>
              <a:rPr lang="en-US" sz="2400" b="1" dirty="0" smtClean="0"/>
              <a:t> (4 disulfides)</a:t>
            </a:r>
          </a:p>
          <a:p>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19075" y="109538"/>
            <a:ext cx="8705850" cy="663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152400"/>
            <a:ext cx="7772400" cy="838200"/>
          </a:xfrm>
        </p:spPr>
        <p:txBody>
          <a:bodyPr/>
          <a:lstStyle/>
          <a:p>
            <a:r>
              <a:rPr lang="en-US" altLang="zh-CN">
                <a:ea typeface="宋体" pitchFamily="2" charset="-122"/>
              </a:rPr>
              <a:t>Protein Structure</a:t>
            </a:r>
          </a:p>
        </p:txBody>
      </p:sp>
      <p:sp>
        <p:nvSpPr>
          <p:cNvPr id="49155" name="Rectangle 3"/>
          <p:cNvSpPr>
            <a:spLocks noGrp="1" noChangeArrowheads="1"/>
          </p:cNvSpPr>
          <p:nvPr>
            <p:ph type="body" idx="1"/>
          </p:nvPr>
        </p:nvSpPr>
        <p:spPr>
          <a:xfrm>
            <a:off x="0" y="1905000"/>
            <a:ext cx="3505200" cy="4114800"/>
          </a:xfrm>
        </p:spPr>
        <p:txBody>
          <a:bodyPr/>
          <a:lstStyle/>
          <a:p>
            <a:pPr>
              <a:spcBef>
                <a:spcPts val="500"/>
              </a:spcBef>
              <a:spcAft>
                <a:spcPts val="500"/>
              </a:spcAft>
              <a:buFontTx/>
              <a:buNone/>
            </a:pPr>
            <a:r>
              <a:rPr lang="zh-CN" altLang="en-US" sz="2400" b="1" dirty="0">
                <a:latin typeface="Courier New" pitchFamily="49" charset="0"/>
                <a:ea typeface="宋体" pitchFamily="2" charset="-122"/>
              </a:rPr>
              <a:t>	</a:t>
            </a:r>
            <a:r>
              <a:rPr lang="en-US" altLang="zh-CN" sz="1800" b="1" dirty="0">
                <a:latin typeface="Courier New" pitchFamily="49" charset="0"/>
                <a:ea typeface="宋体" pitchFamily="2" charset="-122"/>
              </a:rPr>
              <a:t>APRKFFVGGNWKMNGDKKSLGELIHTLNGAKLSADTEVVCGAPSIYLDFARQKLDAKIGVAAQNCYKVPKGAFTGEISPAMIKDIGAAWVILGHSERRHVFGESDELIGQKVAHALAEGLGVIACIGEKLDEREAGITEKVVFEQTKAIADNVKDWSKVVLAYEPVWAIGTGKTATPQQAQEVHEKLRGWLKSHVSDAVAQSTRIIYGGSVTGGNCKELASQHDVDGFLVGGASLKPEFVDIINAKH</a:t>
            </a:r>
            <a:endParaRPr lang="en-US" altLang="zh-CN" sz="1800" dirty="0">
              <a:ea typeface="宋体" pitchFamily="2" charset="-122"/>
            </a:endParaRPr>
          </a:p>
        </p:txBody>
      </p:sp>
      <p:pic>
        <p:nvPicPr>
          <p:cNvPr id="49156" name="Picture 4"/>
          <p:cNvPicPr>
            <a:picLocks noChangeAspect="1" noChangeArrowheads="1"/>
          </p:cNvPicPr>
          <p:nvPr/>
        </p:nvPicPr>
        <p:blipFill>
          <a:blip r:embed="rId2" cstate="print"/>
          <a:srcRect/>
          <a:stretch>
            <a:fillRect/>
          </a:stretch>
        </p:blipFill>
        <p:spPr bwMode="auto">
          <a:xfrm>
            <a:off x="4267200" y="1143000"/>
            <a:ext cx="4702175" cy="4800600"/>
          </a:xfrm>
          <a:prstGeom prst="rect">
            <a:avLst/>
          </a:prstGeom>
          <a:noFill/>
          <a:ln w="9525">
            <a:noFill/>
            <a:miter lim="800000"/>
            <a:headEnd/>
            <a:tailEnd/>
          </a:ln>
          <a:effectLst/>
        </p:spPr>
      </p:pic>
      <p:sp>
        <p:nvSpPr>
          <p:cNvPr id="49157" name="Text Box 5"/>
          <p:cNvSpPr txBox="1">
            <a:spLocks noChangeArrowheads="1"/>
          </p:cNvSpPr>
          <p:nvPr/>
        </p:nvSpPr>
        <p:spPr bwMode="auto">
          <a:xfrm>
            <a:off x="3641725" y="2614613"/>
            <a:ext cx="503238" cy="762000"/>
          </a:xfrm>
          <a:prstGeom prst="rect">
            <a:avLst/>
          </a:prstGeom>
          <a:noFill/>
          <a:ln w="9525">
            <a:noFill/>
            <a:miter lim="800000"/>
            <a:headEnd/>
            <a:tailEnd/>
          </a:ln>
          <a:effectLst/>
        </p:spPr>
        <p:txBody>
          <a:bodyPr wrap="none">
            <a:spAutoFit/>
          </a:bodyPr>
          <a:lstStyle/>
          <a:p>
            <a:pPr eaLnBrk="0" hangingPunct="0"/>
            <a:r>
              <a:rPr lang="en-US" altLang="zh-CN" sz="4400" b="1" dirty="0">
                <a:ea typeface="宋体" pitchFamily="2" charset="-122"/>
              </a:rPr>
              <a:t>=</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686800" cy="3170099"/>
          </a:xfrm>
          <a:prstGeom prst="rect">
            <a:avLst/>
          </a:prstGeom>
          <a:noFill/>
        </p:spPr>
        <p:txBody>
          <a:bodyPr wrap="square" rtlCol="0">
            <a:spAutoFit/>
          </a:bodyPr>
          <a:lstStyle/>
          <a:p>
            <a:r>
              <a:rPr lang="en-US" sz="2400" b="1" dirty="0" smtClean="0">
                <a:solidFill>
                  <a:srgbClr val="0000FF"/>
                </a:solidFill>
              </a:rPr>
              <a:t>Protein Folding: Stability / </a:t>
            </a:r>
            <a:r>
              <a:rPr lang="en-US" sz="2400" b="1" dirty="0" err="1" smtClean="0">
                <a:solidFill>
                  <a:srgbClr val="0000FF"/>
                </a:solidFill>
              </a:rPr>
              <a:t>Denaturation</a:t>
            </a:r>
            <a:r>
              <a:rPr lang="en-US" sz="2400" b="1" dirty="0" smtClean="0">
                <a:solidFill>
                  <a:srgbClr val="0000FF"/>
                </a:solidFill>
              </a:rPr>
              <a:t> and </a:t>
            </a:r>
            <a:r>
              <a:rPr lang="en-US" sz="2400" b="1" dirty="0" err="1" smtClean="0">
                <a:solidFill>
                  <a:srgbClr val="0000FF"/>
                </a:solidFill>
              </a:rPr>
              <a:t>Renaturation</a:t>
            </a:r>
            <a:r>
              <a:rPr lang="en-US" sz="2400" b="1" dirty="0" smtClean="0">
                <a:solidFill>
                  <a:srgbClr val="0000FF"/>
                </a:solidFill>
              </a:rPr>
              <a:t> </a:t>
            </a:r>
          </a:p>
          <a:p>
            <a:endParaRPr lang="en-US" dirty="0" smtClean="0"/>
          </a:p>
          <a:p>
            <a:r>
              <a:rPr lang="en-US" b="1" dirty="0" smtClean="0"/>
              <a:t>Protein folding </a:t>
            </a:r>
            <a:r>
              <a:rPr lang="en-US" dirty="0" smtClean="0"/>
              <a:t>(tertiary structure) is determined by weak interactions</a:t>
            </a:r>
          </a:p>
          <a:p>
            <a:r>
              <a:rPr lang="en-US" sz="1600" dirty="0"/>
              <a:t> </a:t>
            </a:r>
            <a:r>
              <a:rPr lang="en-US" sz="1600" dirty="0" smtClean="0"/>
              <a:t>      H-bonds    Dipole interactions   Hydrophobic interactions   Vander Waals forces  Salt bridges </a:t>
            </a:r>
          </a:p>
          <a:p>
            <a:endParaRPr lang="en-US" sz="1600" dirty="0" smtClean="0"/>
          </a:p>
          <a:p>
            <a:r>
              <a:rPr lang="en-US" dirty="0" smtClean="0">
                <a:latin typeface="Symbol" pitchFamily="18" charset="2"/>
              </a:rPr>
              <a:t>        D</a:t>
            </a:r>
            <a:r>
              <a:rPr lang="en-US" dirty="0" smtClean="0"/>
              <a:t>G = </a:t>
            </a:r>
            <a:r>
              <a:rPr lang="en-US" dirty="0" err="1" smtClean="0"/>
              <a:t>G</a:t>
            </a:r>
            <a:r>
              <a:rPr lang="en-US" baseline="-25000" dirty="0" err="1" smtClean="0"/>
              <a:t>f</a:t>
            </a:r>
            <a:r>
              <a:rPr lang="en-US" dirty="0" smtClean="0"/>
              <a:t> - </a:t>
            </a:r>
            <a:r>
              <a:rPr lang="en-US" dirty="0" err="1" smtClean="0"/>
              <a:t>G</a:t>
            </a:r>
            <a:r>
              <a:rPr lang="en-US" baseline="-25000" dirty="0" err="1" smtClean="0"/>
              <a:t>u</a:t>
            </a:r>
            <a:r>
              <a:rPr lang="en-US" dirty="0" smtClean="0"/>
              <a:t> = </a:t>
            </a:r>
            <a:r>
              <a:rPr lang="en-US" dirty="0" err="1" smtClean="0">
                <a:latin typeface="Symbol" pitchFamily="18" charset="2"/>
              </a:rPr>
              <a:t>D</a:t>
            </a:r>
            <a:r>
              <a:rPr lang="en-US" dirty="0" err="1" smtClean="0"/>
              <a:t>H</a:t>
            </a:r>
            <a:r>
              <a:rPr lang="en-US" baseline="-25000" dirty="0" err="1" smtClean="0"/>
              <a:t>prot</a:t>
            </a:r>
            <a:r>
              <a:rPr lang="en-US" baseline="-25000" dirty="0" smtClean="0"/>
              <a:t> </a:t>
            </a:r>
            <a:r>
              <a:rPr lang="en-US" dirty="0" smtClean="0"/>
              <a:t>+ </a:t>
            </a:r>
            <a:r>
              <a:rPr lang="en-US" dirty="0" err="1" smtClean="0">
                <a:latin typeface="Symbol" pitchFamily="18" charset="2"/>
              </a:rPr>
              <a:t>D</a:t>
            </a:r>
            <a:r>
              <a:rPr lang="en-US" dirty="0" err="1" smtClean="0"/>
              <a:t>H</a:t>
            </a:r>
            <a:r>
              <a:rPr lang="en-US" baseline="-25000" dirty="0" err="1" smtClean="0"/>
              <a:t>solv</a:t>
            </a:r>
            <a:r>
              <a:rPr lang="en-US" dirty="0" smtClean="0"/>
              <a:t> -</a:t>
            </a:r>
            <a:r>
              <a:rPr lang="en-US" dirty="0" err="1" smtClean="0"/>
              <a:t>T</a:t>
            </a:r>
            <a:r>
              <a:rPr lang="en-US" dirty="0" err="1" smtClean="0">
                <a:latin typeface="Symbol" pitchFamily="18" charset="2"/>
              </a:rPr>
              <a:t>D</a:t>
            </a:r>
            <a:r>
              <a:rPr lang="en-US" dirty="0" err="1" smtClean="0"/>
              <a:t>S</a:t>
            </a:r>
            <a:r>
              <a:rPr lang="en-US" baseline="-25000" dirty="0" err="1" smtClean="0"/>
              <a:t>prot</a:t>
            </a:r>
            <a:r>
              <a:rPr lang="en-US" dirty="0" smtClean="0"/>
              <a:t> - </a:t>
            </a:r>
            <a:r>
              <a:rPr lang="en-US" dirty="0" err="1" smtClean="0"/>
              <a:t>T</a:t>
            </a:r>
            <a:r>
              <a:rPr lang="en-US" dirty="0" err="1" smtClean="0">
                <a:latin typeface="Symbol" pitchFamily="18" charset="2"/>
              </a:rPr>
              <a:t>D</a:t>
            </a:r>
            <a:r>
              <a:rPr lang="en-US" dirty="0" err="1" smtClean="0"/>
              <a:t>S</a:t>
            </a:r>
            <a:r>
              <a:rPr lang="en-US" baseline="-25000" dirty="0" err="1" smtClean="0"/>
              <a:t>solv</a:t>
            </a:r>
            <a:r>
              <a:rPr lang="en-US" dirty="0" smtClean="0"/>
              <a:t> ( largest - </a:t>
            </a:r>
            <a:r>
              <a:rPr lang="en-US" dirty="0" err="1" smtClean="0"/>
              <a:t>T</a:t>
            </a:r>
            <a:r>
              <a:rPr lang="en-US" dirty="0" err="1" smtClean="0">
                <a:latin typeface="Symbol" pitchFamily="18" charset="2"/>
              </a:rPr>
              <a:t>D</a:t>
            </a:r>
            <a:r>
              <a:rPr lang="en-US" dirty="0" err="1" smtClean="0"/>
              <a:t>S</a:t>
            </a:r>
            <a:r>
              <a:rPr lang="en-US" baseline="-25000" dirty="0" err="1" smtClean="0"/>
              <a:t>solv</a:t>
            </a:r>
            <a:r>
              <a:rPr lang="en-US" dirty="0" smtClean="0"/>
              <a:t> for </a:t>
            </a:r>
            <a:r>
              <a:rPr lang="en-US" dirty="0" err="1" smtClean="0"/>
              <a:t>nonpolar</a:t>
            </a:r>
            <a:r>
              <a:rPr lang="en-US" dirty="0" smtClean="0"/>
              <a:t> R) </a:t>
            </a:r>
          </a:p>
          <a:p>
            <a:endParaRPr lang="en-US" dirty="0" smtClean="0"/>
          </a:p>
          <a:p>
            <a:r>
              <a:rPr lang="en-US" dirty="0" smtClean="0"/>
              <a:t>Folding as a cooperative, sequential process : Local sec. </a:t>
            </a:r>
            <a:r>
              <a:rPr lang="en-US" dirty="0" err="1" smtClean="0"/>
              <a:t>st</a:t>
            </a:r>
            <a:r>
              <a:rPr lang="en-US" dirty="0" smtClean="0"/>
              <a:t>. / Domains / Molten globules </a:t>
            </a:r>
          </a:p>
          <a:p>
            <a:r>
              <a:rPr lang="en-US" dirty="0" smtClean="0"/>
              <a:t>Molecular chaperones : (</a:t>
            </a:r>
            <a:r>
              <a:rPr lang="en-US" dirty="0" err="1" smtClean="0"/>
              <a:t>GroEL</a:t>
            </a:r>
            <a:r>
              <a:rPr lang="en-US" dirty="0" smtClean="0"/>
              <a:t> , </a:t>
            </a:r>
            <a:r>
              <a:rPr lang="en-US" dirty="0" err="1" smtClean="0"/>
              <a:t>GroES</a:t>
            </a:r>
            <a:r>
              <a:rPr lang="en-US" dirty="0" smtClean="0"/>
              <a:t>) assist with folding of some proteins </a:t>
            </a:r>
          </a:p>
          <a:p>
            <a:endParaRPr lang="en-US" dirty="0" smtClean="0"/>
          </a:p>
          <a:p>
            <a:endParaRPr lang="en-US" dirty="0"/>
          </a:p>
        </p:txBody>
      </p:sp>
      <p:pic>
        <p:nvPicPr>
          <p:cNvPr id="3" name="Picture 3" descr="fi6p22"/>
          <p:cNvPicPr>
            <a:picLocks noChangeAspect="1" noChangeArrowheads="1"/>
          </p:cNvPicPr>
          <p:nvPr/>
        </p:nvPicPr>
        <p:blipFill>
          <a:blip r:embed="rId2" cstate="print"/>
          <a:srcRect/>
          <a:stretch>
            <a:fillRect/>
          </a:stretch>
        </p:blipFill>
        <p:spPr bwMode="auto">
          <a:xfrm>
            <a:off x="152400" y="3276599"/>
            <a:ext cx="2819400" cy="3292925"/>
          </a:xfrm>
          <a:prstGeom prst="rect">
            <a:avLst/>
          </a:prstGeom>
          <a:noFill/>
        </p:spPr>
      </p:pic>
      <p:pic>
        <p:nvPicPr>
          <p:cNvPr id="4" name="Picture 4" descr="T06p3"/>
          <p:cNvPicPr>
            <a:picLocks noChangeAspect="1" noChangeArrowheads="1"/>
          </p:cNvPicPr>
          <p:nvPr/>
        </p:nvPicPr>
        <p:blipFill>
          <a:blip r:embed="rId3" cstate="print"/>
          <a:srcRect t="7895" r="32177" b="21053"/>
          <a:stretch>
            <a:fillRect/>
          </a:stretch>
        </p:blipFill>
        <p:spPr bwMode="auto">
          <a:xfrm>
            <a:off x="3276600" y="3429000"/>
            <a:ext cx="5105400" cy="2552700"/>
          </a:xfrm>
          <a:prstGeom prst="rect">
            <a:avLst/>
          </a:prstGeom>
          <a:noFill/>
        </p:spPr>
      </p:pic>
      <p:pic>
        <p:nvPicPr>
          <p:cNvPr id="5" name="Picture 4" descr="T06p3"/>
          <p:cNvPicPr>
            <a:picLocks noChangeAspect="1" noChangeArrowheads="1"/>
          </p:cNvPicPr>
          <p:nvPr/>
        </p:nvPicPr>
        <p:blipFill>
          <a:blip r:embed="rId3" cstate="print"/>
          <a:srcRect t="81579"/>
          <a:stretch>
            <a:fillRect/>
          </a:stretch>
        </p:blipFill>
        <p:spPr bwMode="auto">
          <a:xfrm>
            <a:off x="3000828" y="6096000"/>
            <a:ext cx="6066972" cy="533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47638" y="342900"/>
            <a:ext cx="8848725"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t="15158"/>
          <a:stretch>
            <a:fillRect/>
          </a:stretch>
        </p:blipFill>
        <p:spPr bwMode="auto">
          <a:xfrm>
            <a:off x="0" y="1509712"/>
            <a:ext cx="5162550" cy="3838575"/>
          </a:xfrm>
          <a:prstGeom prst="rect">
            <a:avLst/>
          </a:prstGeom>
          <a:noFill/>
          <a:ln w="9525">
            <a:noFill/>
            <a:miter lim="800000"/>
            <a:headEnd/>
            <a:tailEnd/>
          </a:ln>
        </p:spPr>
      </p:pic>
      <p:sp>
        <p:nvSpPr>
          <p:cNvPr id="3" name="TextBox 2"/>
          <p:cNvSpPr txBox="1"/>
          <p:nvPr/>
        </p:nvSpPr>
        <p:spPr>
          <a:xfrm>
            <a:off x="457200" y="533400"/>
            <a:ext cx="7620000" cy="584775"/>
          </a:xfrm>
          <a:prstGeom prst="rect">
            <a:avLst/>
          </a:prstGeom>
          <a:noFill/>
        </p:spPr>
        <p:txBody>
          <a:bodyPr wrap="square" rtlCol="0">
            <a:spAutoFit/>
          </a:bodyPr>
          <a:lstStyle/>
          <a:p>
            <a:r>
              <a:rPr lang="en-US" sz="3200" b="1" dirty="0" smtClean="0">
                <a:solidFill>
                  <a:srgbClr val="0000FF"/>
                </a:solidFill>
              </a:rPr>
              <a:t>Forces that stabilize proteins</a:t>
            </a:r>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247775" y="987425"/>
            <a:ext cx="6648450" cy="4883150"/>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5715000" y="6432925"/>
            <a:ext cx="3276600" cy="2587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609600" y="533400"/>
            <a:ext cx="7820526" cy="5715000"/>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5715000" y="6432925"/>
            <a:ext cx="3276600" cy="2587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229600" cy="1143000"/>
          </a:xfrm>
        </p:spPr>
        <p:txBody>
          <a:bodyPr/>
          <a:lstStyle/>
          <a:p>
            <a:r>
              <a:rPr lang="en-US" b="1" dirty="0">
                <a:solidFill>
                  <a:srgbClr val="0000FF"/>
                </a:solidFill>
              </a:rPr>
              <a:t>The </a:t>
            </a:r>
            <a:r>
              <a:rPr lang="en-US" b="1" dirty="0" err="1">
                <a:solidFill>
                  <a:srgbClr val="0000FF"/>
                </a:solidFill>
              </a:rPr>
              <a:t>Levinthal</a:t>
            </a:r>
            <a:r>
              <a:rPr lang="en-US" b="1" dirty="0">
                <a:solidFill>
                  <a:srgbClr val="0000FF"/>
                </a:solidFill>
              </a:rPr>
              <a:t> </a:t>
            </a:r>
            <a:r>
              <a:rPr lang="en-US" b="1" dirty="0" smtClean="0">
                <a:solidFill>
                  <a:srgbClr val="0000FF"/>
                </a:solidFill>
              </a:rPr>
              <a:t>Paradox </a:t>
            </a:r>
            <a:r>
              <a:rPr lang="en-US" sz="2800" b="1" dirty="0" smtClean="0"/>
              <a:t>(1969)</a:t>
            </a:r>
            <a:endParaRPr lang="en-US" sz="2800" b="1" dirty="0"/>
          </a:p>
        </p:txBody>
      </p:sp>
      <p:sp>
        <p:nvSpPr>
          <p:cNvPr id="24579" name="Rectangle 3"/>
          <p:cNvSpPr>
            <a:spLocks noGrp="1" noChangeArrowheads="1"/>
          </p:cNvSpPr>
          <p:nvPr>
            <p:ph type="body" idx="1"/>
          </p:nvPr>
        </p:nvSpPr>
        <p:spPr>
          <a:xfrm>
            <a:off x="304800" y="1752600"/>
            <a:ext cx="8153400" cy="4114800"/>
          </a:xfrm>
        </p:spPr>
        <p:txBody>
          <a:bodyPr>
            <a:normAutofit fontScale="92500" lnSpcReduction="10000"/>
          </a:bodyPr>
          <a:lstStyle/>
          <a:p>
            <a:pPr>
              <a:lnSpc>
                <a:spcPct val="150000"/>
              </a:lnSpc>
            </a:pPr>
            <a:r>
              <a:rPr lang="en-US" sz="2400" dirty="0"/>
              <a:t>There are </a:t>
            </a:r>
            <a:r>
              <a:rPr lang="en-US" sz="2400" dirty="0" smtClean="0"/>
              <a:t>too </a:t>
            </a:r>
            <a:r>
              <a:rPr lang="en-US" sz="2400" dirty="0"/>
              <a:t>many </a:t>
            </a:r>
            <a:r>
              <a:rPr lang="en-US" sz="2400" dirty="0" smtClean="0"/>
              <a:t>possible </a:t>
            </a:r>
            <a:r>
              <a:rPr lang="en-US" sz="2400" dirty="0"/>
              <a:t>conformations for a protein to fold by a random search.</a:t>
            </a:r>
          </a:p>
          <a:p>
            <a:pPr>
              <a:lnSpc>
                <a:spcPct val="150000"/>
              </a:lnSpc>
            </a:pPr>
            <a:r>
              <a:rPr lang="en-US" sz="2400" dirty="0"/>
              <a:t>Consider just for the peptide backbone, there are </a:t>
            </a:r>
            <a:r>
              <a:rPr lang="en-US" sz="2400" dirty="0" smtClean="0"/>
              <a:t>at least 3 </a:t>
            </a:r>
            <a:r>
              <a:rPr lang="en-US" sz="2400" dirty="0"/>
              <a:t>conformations per amino acid in the unfolded state, For a 100 </a:t>
            </a:r>
            <a:r>
              <a:rPr lang="en-US" sz="2400" dirty="0" err="1"/>
              <a:t>a.a</a:t>
            </a:r>
            <a:r>
              <a:rPr lang="en-US" sz="2400" dirty="0"/>
              <a:t>. protein we have 3</a:t>
            </a:r>
            <a:r>
              <a:rPr lang="en-US" sz="2400" baseline="30000" dirty="0"/>
              <a:t>100</a:t>
            </a:r>
            <a:r>
              <a:rPr lang="en-US" sz="2400" dirty="0"/>
              <a:t> conformations.</a:t>
            </a:r>
          </a:p>
          <a:p>
            <a:pPr>
              <a:lnSpc>
                <a:spcPct val="150000"/>
              </a:lnSpc>
            </a:pPr>
            <a:r>
              <a:rPr lang="en-US" sz="2400" dirty="0"/>
              <a:t>If the chain can sample 10</a:t>
            </a:r>
            <a:r>
              <a:rPr lang="en-US" sz="2400" baseline="30000" dirty="0"/>
              <a:t>12</a:t>
            </a:r>
            <a:r>
              <a:rPr lang="en-US" sz="2400" dirty="0"/>
              <a:t> conformations/sec, it takes 5 x 10</a:t>
            </a:r>
            <a:r>
              <a:rPr lang="en-US" sz="2400" baseline="30000" dirty="0"/>
              <a:t>35</a:t>
            </a:r>
            <a:r>
              <a:rPr lang="en-US" sz="2400" dirty="0"/>
              <a:t> sec (2 x 10</a:t>
            </a:r>
            <a:r>
              <a:rPr lang="en-US" sz="2400" baseline="30000" dirty="0"/>
              <a:t>28</a:t>
            </a:r>
            <a:r>
              <a:rPr lang="en-US" sz="2400" dirty="0"/>
              <a:t> year)</a:t>
            </a:r>
          </a:p>
          <a:p>
            <a:pPr>
              <a:lnSpc>
                <a:spcPct val="150000"/>
              </a:lnSpc>
            </a:pPr>
            <a:r>
              <a:rPr lang="en-US" sz="2400" dirty="0"/>
              <a:t>Conclusion: Protein folding is not random, must have pathways.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228600"/>
            <a:ext cx="7772400" cy="1143000"/>
          </a:xfrm>
        </p:spPr>
        <p:txBody>
          <a:bodyPr/>
          <a:lstStyle/>
          <a:p>
            <a:r>
              <a:rPr lang="en-US" altLang="zh-CN" sz="2800">
                <a:ea typeface="宋体" pitchFamily="2" charset="-122"/>
              </a:rPr>
              <a:t>Protein Folding Landscape Theory </a:t>
            </a:r>
            <a:br>
              <a:rPr lang="en-US" altLang="zh-CN" sz="2800">
                <a:ea typeface="宋体" pitchFamily="2" charset="-122"/>
              </a:rPr>
            </a:br>
            <a:r>
              <a:rPr lang="en-US" altLang="zh-CN" sz="2000">
                <a:ea typeface="宋体" pitchFamily="2" charset="-122"/>
              </a:rPr>
              <a:t>(Wolynes, Onuchic, Dill, Chan, Sali, Karplus, Brooks etc)</a:t>
            </a:r>
          </a:p>
        </p:txBody>
      </p:sp>
      <p:sp>
        <p:nvSpPr>
          <p:cNvPr id="89091" name="Rectangle 3"/>
          <p:cNvSpPr>
            <a:spLocks noGrp="1" noChangeArrowheads="1"/>
          </p:cNvSpPr>
          <p:nvPr>
            <p:ph type="body" idx="1"/>
          </p:nvPr>
        </p:nvSpPr>
        <p:spPr>
          <a:xfrm>
            <a:off x="304800" y="1447800"/>
            <a:ext cx="4343400" cy="5105400"/>
          </a:xfrm>
        </p:spPr>
        <p:txBody>
          <a:bodyPr>
            <a:normAutofit fontScale="70000" lnSpcReduction="20000"/>
          </a:bodyPr>
          <a:lstStyle/>
          <a:p>
            <a:pPr>
              <a:spcBef>
                <a:spcPts val="500"/>
              </a:spcBef>
              <a:spcAft>
                <a:spcPts val="500"/>
              </a:spcAft>
              <a:buFontTx/>
              <a:buNone/>
            </a:pPr>
            <a:r>
              <a:rPr lang="en-US" altLang="zh-CN" sz="2600" dirty="0">
                <a:ea typeface="宋体" pitchFamily="2" charset="-122"/>
              </a:rPr>
              <a:t>Proteins fold on timescales ranging from a microsecond to a few minutes, so they obviously drive or are driven quickly toward the native state. </a:t>
            </a:r>
          </a:p>
          <a:p>
            <a:pPr>
              <a:spcBef>
                <a:spcPts val="500"/>
              </a:spcBef>
              <a:spcAft>
                <a:spcPts val="500"/>
              </a:spcAft>
            </a:pPr>
            <a:r>
              <a:rPr lang="en-US" altLang="zh-CN" sz="2600" dirty="0">
                <a:ea typeface="宋体" pitchFamily="2" charset="-122"/>
              </a:rPr>
              <a:t>Folding can be described as the descent of the folding chain down a 'folding funnel,' with local roughness of the funnel reflecting the potential for transient trapping in local minima and the overall slope of the funnel representing the thermodynamic drive to the native state.</a:t>
            </a:r>
          </a:p>
          <a:p>
            <a:pPr>
              <a:spcBef>
                <a:spcPts val="500"/>
              </a:spcBef>
              <a:spcAft>
                <a:spcPts val="500"/>
              </a:spcAft>
            </a:pPr>
            <a:r>
              <a:rPr lang="en-US" altLang="zh-CN" sz="2600" dirty="0">
                <a:ea typeface="宋体" pitchFamily="2" charset="-122"/>
              </a:rPr>
              <a:t>A key notion is, in all but the final stages of folding, there exists an ensemble of </a:t>
            </a:r>
            <a:r>
              <a:rPr lang="en-US" altLang="zh-CN" sz="2600" dirty="0" smtClean="0">
                <a:ea typeface="宋体" pitchFamily="2" charset="-122"/>
              </a:rPr>
              <a:t>structures (</a:t>
            </a:r>
            <a:r>
              <a:rPr lang="en-US" altLang="zh-CN" sz="2600" b="1" dirty="0" smtClean="0">
                <a:ea typeface="宋体" pitchFamily="2" charset="-122"/>
              </a:rPr>
              <a:t>molten globules</a:t>
            </a:r>
            <a:r>
              <a:rPr lang="en-US" altLang="zh-CN" sz="2600" dirty="0" smtClean="0">
                <a:ea typeface="宋体" pitchFamily="2" charset="-122"/>
              </a:rPr>
              <a:t>)--</a:t>
            </a:r>
            <a:r>
              <a:rPr lang="en-US" altLang="zh-CN" sz="2600" dirty="0">
                <a:ea typeface="宋体" pitchFamily="2" charset="-122"/>
              </a:rPr>
              <a:t>protein folding consequently occurs via </a:t>
            </a:r>
            <a:r>
              <a:rPr lang="en-US" altLang="zh-CN" sz="2600" b="1" dirty="0">
                <a:ea typeface="宋体" pitchFamily="2" charset="-122"/>
              </a:rPr>
              <a:t>multiple pathways</a:t>
            </a:r>
            <a:r>
              <a:rPr lang="en-US" altLang="zh-CN" sz="2600" dirty="0" smtClean="0">
                <a:ea typeface="宋体" pitchFamily="2" charset="-122"/>
              </a:rPr>
              <a:t>. </a:t>
            </a:r>
            <a:endParaRPr lang="en-US" altLang="zh-CN" sz="2600" dirty="0">
              <a:ea typeface="宋体" pitchFamily="2" charset="-122"/>
            </a:endParaRPr>
          </a:p>
          <a:p>
            <a:endParaRPr lang="en-US" altLang="zh-CN" sz="1800" dirty="0">
              <a:ea typeface="宋体" pitchFamily="2" charset="-122"/>
            </a:endParaRPr>
          </a:p>
        </p:txBody>
      </p:sp>
      <p:pic>
        <p:nvPicPr>
          <p:cNvPr id="89092" name="Picture 4"/>
          <p:cNvPicPr>
            <a:picLocks noChangeAspect="1" noChangeArrowheads="1"/>
          </p:cNvPicPr>
          <p:nvPr/>
        </p:nvPicPr>
        <p:blipFill>
          <a:blip r:embed="rId2" cstate="print"/>
          <a:srcRect/>
          <a:stretch>
            <a:fillRect/>
          </a:stretch>
        </p:blipFill>
        <p:spPr bwMode="auto">
          <a:xfrm>
            <a:off x="4537213" y="1676400"/>
            <a:ext cx="4477578"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Figure 1. Schematic representation of Caco-2 permeablility assay."/>
          <p:cNvPicPr>
            <a:picLocks noChangeAspect="1" noChangeArrowheads="1"/>
          </p:cNvPicPr>
          <p:nvPr/>
        </p:nvPicPr>
        <p:blipFill>
          <a:blip r:embed="rId2" cstate="print"/>
          <a:srcRect/>
          <a:stretch>
            <a:fillRect/>
          </a:stretch>
        </p:blipFill>
        <p:spPr bwMode="auto">
          <a:xfrm>
            <a:off x="3657600" y="381000"/>
            <a:ext cx="5256284" cy="6096000"/>
          </a:xfrm>
          <a:prstGeom prst="rect">
            <a:avLst/>
          </a:prstGeom>
          <a:noFill/>
        </p:spPr>
      </p:pic>
      <p:sp>
        <p:nvSpPr>
          <p:cNvPr id="19461" name="Text Box 5"/>
          <p:cNvSpPr txBox="1">
            <a:spLocks noChangeArrowheads="1"/>
          </p:cNvSpPr>
          <p:nvPr/>
        </p:nvSpPr>
        <p:spPr bwMode="auto">
          <a:xfrm>
            <a:off x="0" y="997565"/>
            <a:ext cx="3581399" cy="5016758"/>
          </a:xfrm>
          <a:prstGeom prst="rect">
            <a:avLst/>
          </a:prstGeom>
          <a:noFill/>
          <a:ln w="9525">
            <a:noFill/>
            <a:miter lim="800000"/>
            <a:headEnd/>
            <a:tailEnd/>
          </a:ln>
          <a:effectLst/>
        </p:spPr>
        <p:txBody>
          <a:bodyPr wrap="square">
            <a:spAutoFit/>
          </a:bodyPr>
          <a:lstStyle/>
          <a:p>
            <a:pPr lvl="1"/>
            <a:r>
              <a:rPr lang="en-US" altLang="zh-CN" sz="2400" dirty="0">
                <a:ea typeface="SimSun" pitchFamily="2" charset="-122"/>
              </a:rPr>
              <a:t>So theoretically, if we have the protein sequence, we can know its </a:t>
            </a:r>
            <a:r>
              <a:rPr lang="en-US" altLang="zh-CN" sz="2400" dirty="0" smtClean="0">
                <a:ea typeface="SimSun" pitchFamily="2" charset="-122"/>
              </a:rPr>
              <a:t>structure and its function.</a:t>
            </a:r>
          </a:p>
          <a:p>
            <a:pPr lvl="1"/>
            <a:endParaRPr lang="en-US" altLang="zh-CN" sz="2400" dirty="0">
              <a:ea typeface="SimSun" pitchFamily="2" charset="-122"/>
            </a:endParaRPr>
          </a:p>
          <a:p>
            <a:pPr lvl="1"/>
            <a:r>
              <a:rPr lang="en-US" altLang="zh-CN" sz="2400" dirty="0" smtClean="0">
                <a:ea typeface="宋体" pitchFamily="2" charset="-122"/>
              </a:rPr>
              <a:t>The transition state is composed of a broad ensemble of structures rather than one particular structure. </a:t>
            </a:r>
          </a:p>
          <a:p>
            <a:pPr lvl="1"/>
            <a:r>
              <a:rPr lang="en-US" altLang="zh-CN" sz="2400" dirty="0" smtClean="0">
                <a:ea typeface="SimSun" pitchFamily="2" charset="-122"/>
              </a:rPr>
              <a:t>  </a:t>
            </a:r>
            <a:endParaRPr lang="en-US" altLang="zh-CN" sz="2400" dirty="0">
              <a:ea typeface="SimSun" pitchFamily="2" charset="-122"/>
            </a:endParaRPr>
          </a:p>
          <a:p>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223838" y="733425"/>
            <a:ext cx="8696325" cy="5391150"/>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7391400" y="6400800"/>
            <a:ext cx="1243012" cy="2223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5715000" y="6432925"/>
            <a:ext cx="3276600" cy="258779"/>
          </a:xfrm>
          <a:prstGeom prst="rect">
            <a:avLst/>
          </a:prstGeom>
          <a:noFill/>
          <a:ln w="9525">
            <a:noFill/>
            <a:miter lim="800000"/>
            <a:headEnd/>
            <a:tailEnd/>
          </a:ln>
        </p:spPr>
      </p:pic>
      <p:pic>
        <p:nvPicPr>
          <p:cNvPr id="46082" name="Picture 2"/>
          <p:cNvPicPr>
            <a:picLocks noChangeAspect="1" noChangeArrowheads="1"/>
          </p:cNvPicPr>
          <p:nvPr/>
        </p:nvPicPr>
        <p:blipFill>
          <a:blip r:embed="rId3" cstate="print"/>
          <a:srcRect/>
          <a:stretch>
            <a:fillRect/>
          </a:stretch>
        </p:blipFill>
        <p:spPr bwMode="auto">
          <a:xfrm>
            <a:off x="1285875" y="977900"/>
            <a:ext cx="6572250" cy="490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152400" y="974600"/>
            <a:ext cx="4419600" cy="500710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4572000" y="914400"/>
            <a:ext cx="4403418" cy="5099050"/>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7391400" y="6400800"/>
            <a:ext cx="1243012" cy="222357"/>
          </a:xfrm>
          <a:prstGeom prst="rect">
            <a:avLst/>
          </a:prstGeom>
          <a:noFill/>
          <a:ln w="9525">
            <a:noFill/>
            <a:miter lim="800000"/>
            <a:headEnd/>
            <a:tailEnd/>
          </a:ln>
        </p:spPr>
      </p:pic>
      <p:cxnSp>
        <p:nvCxnSpPr>
          <p:cNvPr id="6" name="Straight Connector 5"/>
          <p:cNvCxnSpPr/>
          <p:nvPr/>
        </p:nvCxnSpPr>
        <p:spPr>
          <a:xfrm flipV="1">
            <a:off x="2514600" y="1524000"/>
            <a:ext cx="3276600" cy="9144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38400" y="1600200"/>
            <a:ext cx="3505200" cy="396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252413" y="338138"/>
            <a:ext cx="8639175" cy="6181725"/>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7391400" y="6400800"/>
            <a:ext cx="1243012" cy="2223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395288" y="476250"/>
            <a:ext cx="8353425" cy="5905500"/>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7391400" y="6400800"/>
            <a:ext cx="1243012" cy="2223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381000" y="368024"/>
            <a:ext cx="8305800" cy="6066298"/>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5715000" y="6432925"/>
            <a:ext cx="3276600" cy="2587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2" cstate="print"/>
          <a:srcRect/>
          <a:stretch>
            <a:fillRect/>
          </a:stretch>
        </p:blipFill>
        <p:spPr bwMode="auto">
          <a:xfrm>
            <a:off x="114300" y="990600"/>
            <a:ext cx="8915400" cy="2689225"/>
          </a:xfrm>
          <a:prstGeom prst="rect">
            <a:avLst/>
          </a:prstGeom>
          <a:noFill/>
          <a:ln w="9525">
            <a:noFill/>
            <a:miter lim="800000"/>
            <a:headEnd/>
            <a:tailEnd/>
          </a:ln>
        </p:spPr>
      </p:pic>
      <p:sp>
        <p:nvSpPr>
          <p:cNvPr id="10" name="TextBox 9"/>
          <p:cNvSpPr txBox="1"/>
          <p:nvPr/>
        </p:nvSpPr>
        <p:spPr>
          <a:xfrm>
            <a:off x="533400" y="3886200"/>
            <a:ext cx="8077200" cy="923330"/>
          </a:xfrm>
          <a:prstGeom prst="rect">
            <a:avLst/>
          </a:prstGeom>
          <a:noFill/>
        </p:spPr>
        <p:txBody>
          <a:bodyPr wrap="square" rtlCol="0">
            <a:spAutoFit/>
          </a:bodyPr>
          <a:lstStyle/>
          <a:p>
            <a:r>
              <a:rPr lang="en-US" dirty="0" smtClean="0"/>
              <a:t>Uses 6 different prediction methods:  DSC, PHD, NNSSP, PREDATOR, MULPRED and ZPRED.  Each method is run and the results are combined into a single, consensus structure prediction.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ChangeAspect="1" noChangeArrowheads="1"/>
          </p:cNvPicPr>
          <p:nvPr/>
        </p:nvPicPr>
        <p:blipFill>
          <a:blip r:embed="rId2" cstate="print"/>
          <a:srcRect/>
          <a:stretch>
            <a:fillRect/>
          </a:stretch>
        </p:blipFill>
        <p:spPr bwMode="auto">
          <a:xfrm>
            <a:off x="223250" y="876300"/>
            <a:ext cx="8697499" cy="5105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0" y="152400"/>
            <a:ext cx="7772400" cy="533400"/>
          </a:xfrm>
        </p:spPr>
        <p:txBody>
          <a:bodyPr/>
          <a:lstStyle/>
          <a:p>
            <a:r>
              <a:rPr lang="en-US" altLang="zh-CN" sz="2800" b="1" dirty="0" err="1">
                <a:solidFill>
                  <a:srgbClr val="0000FF"/>
                </a:solidFill>
                <a:ea typeface="宋体" pitchFamily="2" charset="-122"/>
              </a:rPr>
              <a:t>Ab</a:t>
            </a:r>
            <a:r>
              <a:rPr lang="en-US" altLang="zh-CN" sz="2800" b="1" dirty="0">
                <a:solidFill>
                  <a:srgbClr val="0000FF"/>
                </a:solidFill>
                <a:ea typeface="宋体" pitchFamily="2" charset="-122"/>
              </a:rPr>
              <a:t> initio Prediction of Protein Structure</a:t>
            </a:r>
          </a:p>
        </p:txBody>
      </p:sp>
      <p:sp>
        <p:nvSpPr>
          <p:cNvPr id="83971" name="Rectangle 3"/>
          <p:cNvSpPr>
            <a:spLocks noGrp="1" noChangeArrowheads="1"/>
          </p:cNvSpPr>
          <p:nvPr>
            <p:ph type="body" idx="1"/>
          </p:nvPr>
        </p:nvSpPr>
        <p:spPr>
          <a:xfrm>
            <a:off x="609600" y="762000"/>
            <a:ext cx="8382000" cy="5334000"/>
          </a:xfrm>
        </p:spPr>
        <p:txBody>
          <a:bodyPr>
            <a:normAutofit/>
          </a:bodyPr>
          <a:lstStyle/>
          <a:p>
            <a:r>
              <a:rPr lang="en-US" altLang="zh-CN" sz="2800" dirty="0">
                <a:ea typeface="宋体" pitchFamily="2" charset="-122"/>
              </a:rPr>
              <a:t>Need to find a potential function </a:t>
            </a:r>
            <a:r>
              <a:rPr lang="en-US" altLang="zh-CN" sz="2800" dirty="0" smtClean="0">
                <a:ea typeface="宋体" pitchFamily="2" charset="-122"/>
              </a:rPr>
              <a:t>where </a:t>
            </a:r>
          </a:p>
          <a:p>
            <a:pPr>
              <a:buNone/>
            </a:pPr>
            <a:r>
              <a:rPr lang="en-US" altLang="zh-CN" sz="2800" dirty="0">
                <a:ea typeface="宋体" pitchFamily="2" charset="-122"/>
              </a:rPr>
              <a:t>	</a:t>
            </a:r>
            <a:r>
              <a:rPr lang="en-US" altLang="zh-CN" sz="2800" dirty="0" smtClean="0">
                <a:ea typeface="宋体" pitchFamily="2" charset="-122"/>
              </a:rPr>
              <a:t>	E(S</a:t>
            </a:r>
            <a:r>
              <a:rPr lang="en-US" altLang="zh-CN" sz="2800" dirty="0">
                <a:ea typeface="宋体" pitchFamily="2" charset="-122"/>
              </a:rPr>
              <a:t>, </a:t>
            </a:r>
            <a:r>
              <a:rPr lang="en-US" altLang="zh-CN" sz="2800" dirty="0" err="1">
                <a:ea typeface="宋体" pitchFamily="2" charset="-122"/>
              </a:rPr>
              <a:t>C</a:t>
            </a:r>
            <a:r>
              <a:rPr lang="en-US" altLang="zh-CN" sz="2800" baseline="-25000" dirty="0" err="1">
                <a:ea typeface="宋体" pitchFamily="2" charset="-122"/>
              </a:rPr>
              <a:t>native</a:t>
            </a:r>
            <a:r>
              <a:rPr lang="en-US" altLang="zh-CN" sz="2800" dirty="0">
                <a:ea typeface="宋体" pitchFamily="2" charset="-122"/>
              </a:rPr>
              <a:t>) &lt; E(S, </a:t>
            </a:r>
            <a:r>
              <a:rPr lang="en-US" altLang="zh-CN" sz="2800" dirty="0" err="1" smtClean="0">
                <a:ea typeface="宋体" pitchFamily="2" charset="-122"/>
              </a:rPr>
              <a:t>C</a:t>
            </a:r>
            <a:r>
              <a:rPr lang="en-US" altLang="zh-CN" sz="2800" baseline="-25000" dirty="0" err="1" smtClean="0">
                <a:ea typeface="宋体" pitchFamily="2" charset="-122"/>
              </a:rPr>
              <a:t>non</a:t>
            </a:r>
            <a:r>
              <a:rPr lang="en-US" altLang="zh-CN" sz="2800" baseline="-25000" dirty="0" smtClean="0">
                <a:ea typeface="宋体" pitchFamily="2" charset="-122"/>
              </a:rPr>
              <a:t>-native</a:t>
            </a:r>
            <a:r>
              <a:rPr lang="en-US" altLang="zh-CN" sz="2800" dirty="0" smtClean="0">
                <a:ea typeface="宋体" pitchFamily="2" charset="-122"/>
              </a:rPr>
              <a:t>).</a:t>
            </a:r>
            <a:endParaRPr lang="en-US" altLang="zh-CN" sz="2800" dirty="0">
              <a:ea typeface="宋体" pitchFamily="2" charset="-122"/>
            </a:endParaRPr>
          </a:p>
          <a:p>
            <a:r>
              <a:rPr lang="en-US" altLang="zh-CN" sz="2800" dirty="0">
                <a:ea typeface="宋体" pitchFamily="2" charset="-122"/>
              </a:rPr>
              <a:t>Need to construct an algorithm to find the global minimum of this </a:t>
            </a:r>
            <a:r>
              <a:rPr lang="en-US" altLang="zh-CN" sz="2800" dirty="0" smtClean="0">
                <a:ea typeface="宋体" pitchFamily="2" charset="-122"/>
              </a:rPr>
              <a:t>function.</a:t>
            </a:r>
          </a:p>
          <a:p>
            <a:pPr>
              <a:buNone/>
            </a:pPr>
            <a:r>
              <a:rPr lang="en-US" altLang="zh-CN" sz="2800" dirty="0">
                <a:ea typeface="宋体" pitchFamily="2" charset="-122"/>
              </a:rPr>
              <a:t> </a:t>
            </a:r>
            <a:r>
              <a:rPr lang="en-US" altLang="zh-CN" sz="2800" dirty="0" smtClean="0">
                <a:ea typeface="宋体" pitchFamily="2" charset="-122"/>
              </a:rPr>
              <a:t>     	</a:t>
            </a:r>
            <a:r>
              <a:rPr lang="en-US" altLang="zh-CN" sz="2400" dirty="0" smtClean="0">
                <a:ea typeface="宋体" pitchFamily="2" charset="-122"/>
              </a:rPr>
              <a:t>Still an unsolved, computationally demanding problem</a:t>
            </a:r>
          </a:p>
          <a:p>
            <a:pPr>
              <a:buNone/>
            </a:pPr>
            <a:endParaRPr lang="en-US" altLang="zh-CN" sz="2400" dirty="0">
              <a:ea typeface="宋体" pitchFamily="2" charset="-122"/>
            </a:endParaRPr>
          </a:p>
          <a:p>
            <a:pPr>
              <a:buNone/>
            </a:pPr>
            <a:r>
              <a:rPr lang="en-US" altLang="zh-CN" sz="2400" dirty="0" smtClean="0">
                <a:ea typeface="宋体" pitchFamily="2" charset="-122"/>
              </a:rPr>
              <a:t>****** </a:t>
            </a:r>
          </a:p>
          <a:p>
            <a:pPr>
              <a:buFont typeface="Wingdings" pitchFamily="2" charset="2"/>
              <a:buChar char="à"/>
            </a:pPr>
            <a:r>
              <a:rPr lang="en-US" altLang="zh-CN" sz="2400" b="1" dirty="0" smtClean="0">
                <a:ea typeface="宋体" pitchFamily="2" charset="-122"/>
              </a:rPr>
              <a:t>Homology Modeling </a:t>
            </a:r>
          </a:p>
          <a:p>
            <a:pPr>
              <a:buNone/>
            </a:pPr>
            <a:r>
              <a:rPr lang="en-US" altLang="zh-CN" sz="2400" b="1" dirty="0">
                <a:ea typeface="宋体" pitchFamily="2" charset="-122"/>
              </a:rPr>
              <a:t> </a:t>
            </a:r>
            <a:r>
              <a:rPr lang="en-US" altLang="zh-CN" sz="2400" b="1" dirty="0" smtClean="0">
                <a:ea typeface="宋体" pitchFamily="2" charset="-122"/>
              </a:rPr>
              <a:t>    	</a:t>
            </a:r>
            <a:r>
              <a:rPr lang="en-US" altLang="zh-CN" sz="2400" b="1" dirty="0" smtClean="0">
                <a:ea typeface="宋体" pitchFamily="2" charset="-122"/>
                <a:sym typeface="Wingdings" pitchFamily="2" charset="2"/>
              </a:rPr>
              <a:t> BLAST / PDB </a:t>
            </a:r>
          </a:p>
          <a:p>
            <a:pPr>
              <a:buNone/>
            </a:pPr>
            <a:r>
              <a:rPr lang="en-US" altLang="zh-CN" sz="2400" b="1" dirty="0">
                <a:ea typeface="宋体" pitchFamily="2" charset="-122"/>
                <a:sym typeface="Wingdings" pitchFamily="2" charset="2"/>
              </a:rPr>
              <a:t>	</a:t>
            </a:r>
            <a:r>
              <a:rPr lang="en-US" altLang="zh-CN" sz="2400" b="1" dirty="0" smtClean="0">
                <a:ea typeface="宋体" pitchFamily="2" charset="-122"/>
                <a:sym typeface="Wingdings" pitchFamily="2" charset="2"/>
              </a:rPr>
              <a:t>	 </a:t>
            </a:r>
            <a:r>
              <a:rPr lang="en-US" altLang="zh-CN" sz="2400" dirty="0" smtClean="0">
                <a:ea typeface="宋体" pitchFamily="2" charset="-122"/>
                <a:sym typeface="Wingdings" pitchFamily="2" charset="2"/>
              </a:rPr>
              <a:t>(find related proteins whose structures are known)</a:t>
            </a:r>
            <a:endParaRPr lang="en-US" altLang="zh-CN" sz="1800" dirty="0">
              <a:ea typeface="宋体" pitchFamily="2" charset="-122"/>
            </a:endParaRPr>
          </a:p>
          <a:p>
            <a:pPr>
              <a:buFontTx/>
              <a:buNone/>
            </a:pPr>
            <a:endParaRPr lang="en-US" altLang="zh-CN" sz="1800" dirty="0">
              <a:ea typeface="宋体" pitchFamily="2" charset="-122"/>
            </a:endParaRPr>
          </a:p>
          <a:p>
            <a:pPr lvl="2"/>
            <a:endParaRPr lang="en-US" altLang="zh-CN" sz="1800" dirty="0">
              <a:ea typeface="宋体"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1690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3404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50988"/>
            <a:ext cx="8686800" cy="3970318"/>
          </a:xfrm>
          <a:prstGeom prst="rect">
            <a:avLst/>
          </a:prstGeom>
          <a:noFill/>
        </p:spPr>
        <p:txBody>
          <a:bodyPr>
            <a:spAutoFit/>
          </a:bodyPr>
          <a:lstStyle/>
          <a:p>
            <a:r>
              <a:rPr lang="en-US" dirty="0" smtClean="0"/>
              <a:t>1</a:t>
            </a:r>
            <a:r>
              <a:rPr lang="en-US" dirty="0"/>
              <a:t>. What is the approximate diameter of an alpha helix?</a:t>
            </a:r>
          </a:p>
          <a:p>
            <a:r>
              <a:rPr lang="en-US" dirty="0" smtClean="0"/>
              <a:t>       A</a:t>
            </a:r>
            <a:r>
              <a:rPr lang="en-US" dirty="0"/>
              <a:t>) 0.01 nm	B) 0.1 nm	</a:t>
            </a:r>
            <a:r>
              <a:rPr lang="en-US" dirty="0" smtClean="0"/>
              <a:t>          C</a:t>
            </a:r>
            <a:r>
              <a:rPr lang="en-US" dirty="0"/>
              <a:t>) 1 nm	D) 2 nm	E) 10 nm </a:t>
            </a:r>
          </a:p>
          <a:p>
            <a:r>
              <a:rPr lang="en-US" dirty="0"/>
              <a:t> </a:t>
            </a:r>
          </a:p>
          <a:p>
            <a:endParaRPr lang="en-US" dirty="0" smtClean="0"/>
          </a:p>
          <a:p>
            <a:r>
              <a:rPr lang="en-US" dirty="0" smtClean="0"/>
              <a:t>2</a:t>
            </a:r>
            <a:r>
              <a:rPr lang="en-US" dirty="0"/>
              <a:t>. Which amino acid has a “phenol” group in its side chain </a:t>
            </a:r>
            <a:r>
              <a:rPr lang="en-US" dirty="0" smtClean="0"/>
              <a:t>group</a:t>
            </a:r>
          </a:p>
          <a:p>
            <a:r>
              <a:rPr lang="en-US" dirty="0" smtClean="0"/>
              <a:t>      A) </a:t>
            </a:r>
            <a:r>
              <a:rPr lang="en-US" dirty="0" err="1" smtClean="0"/>
              <a:t>Trp</a:t>
            </a:r>
            <a:r>
              <a:rPr lang="en-US" dirty="0" smtClean="0"/>
              <a:t>  	B) </a:t>
            </a:r>
            <a:r>
              <a:rPr lang="en-US" dirty="0" err="1" smtClean="0"/>
              <a:t>Phe</a:t>
            </a:r>
            <a:r>
              <a:rPr lang="en-US" dirty="0" smtClean="0"/>
              <a:t>		C) </a:t>
            </a:r>
            <a:r>
              <a:rPr lang="en-US" dirty="0" err="1" smtClean="0"/>
              <a:t>Arg</a:t>
            </a:r>
            <a:r>
              <a:rPr lang="en-US" dirty="0" smtClean="0"/>
              <a:t>		D) Lys		E) Tyr</a:t>
            </a:r>
          </a:p>
          <a:p>
            <a:r>
              <a:rPr lang="en-US" dirty="0"/>
              <a:t> </a:t>
            </a:r>
          </a:p>
          <a:p>
            <a:endParaRPr lang="en-US" dirty="0"/>
          </a:p>
          <a:p>
            <a:r>
              <a:rPr lang="en-US" dirty="0" smtClean="0"/>
              <a:t>3</a:t>
            </a:r>
            <a:r>
              <a:rPr lang="en-US" dirty="0"/>
              <a:t>. The </a:t>
            </a:r>
            <a:r>
              <a:rPr lang="en-US" dirty="0" err="1"/>
              <a:t>Keq</a:t>
            </a:r>
            <a:r>
              <a:rPr lang="en-US" dirty="0"/>
              <a:t> for the reaction A  </a:t>
            </a:r>
            <a:r>
              <a:rPr lang="en-US" dirty="0" smtClean="0">
                <a:sym typeface="Wingdings" pitchFamily="2" charset="2"/>
              </a:rPr>
              <a:t></a:t>
            </a:r>
            <a:r>
              <a:rPr lang="en-US" dirty="0" smtClean="0"/>
              <a:t>  </a:t>
            </a:r>
            <a:r>
              <a:rPr lang="en-US" dirty="0"/>
              <a:t>B is 10.  Under conditions such that the concentration of B is ten times that of A, </a:t>
            </a:r>
            <a:r>
              <a:rPr lang="en-US" dirty="0" err="1">
                <a:latin typeface="Symbol" pitchFamily="18" charset="2"/>
              </a:rPr>
              <a:t>D</a:t>
            </a:r>
            <a:r>
              <a:rPr lang="en-US" dirty="0" err="1"/>
              <a:t>G</a:t>
            </a:r>
            <a:r>
              <a:rPr lang="en-US" baseline="30000" dirty="0" err="1"/>
              <a:t>o</a:t>
            </a:r>
            <a:r>
              <a:rPr lang="en-US" baseline="30000" dirty="0"/>
              <a:t>’</a:t>
            </a:r>
            <a:r>
              <a:rPr lang="en-US" dirty="0"/>
              <a:t> would be expected to be:</a:t>
            </a:r>
          </a:p>
          <a:p>
            <a:r>
              <a:rPr lang="en-US" dirty="0"/>
              <a:t>	A) negative   	  B) zero 	</a:t>
            </a:r>
            <a:r>
              <a:rPr lang="en-US" dirty="0" smtClean="0"/>
              <a:t>         C</a:t>
            </a:r>
            <a:r>
              <a:rPr lang="en-US" dirty="0"/>
              <a:t>) positive</a:t>
            </a:r>
          </a:p>
          <a:p>
            <a:r>
              <a:rPr lang="en-US" dirty="0"/>
              <a:t> </a:t>
            </a:r>
          </a:p>
          <a:p>
            <a:pPr hangingPunct="0">
              <a:defRPr/>
            </a:pPr>
            <a:endParaRPr lang="en-US" dirty="0"/>
          </a:p>
          <a:p>
            <a:pPr>
              <a:defRPr/>
            </a:pPr>
            <a:endParaRPr lang="en-US" dirty="0"/>
          </a:p>
        </p:txBody>
      </p:sp>
      <p:sp>
        <p:nvSpPr>
          <p:cNvPr id="19459" name="TextBox 4"/>
          <p:cNvSpPr txBox="1">
            <a:spLocks noChangeArrowheads="1"/>
          </p:cNvSpPr>
          <p:nvPr/>
        </p:nvSpPr>
        <p:spPr bwMode="auto">
          <a:xfrm>
            <a:off x="1371600" y="457200"/>
            <a:ext cx="6324600" cy="523875"/>
          </a:xfrm>
          <a:prstGeom prst="rect">
            <a:avLst/>
          </a:prstGeom>
          <a:noFill/>
          <a:ln w="9525">
            <a:noFill/>
            <a:miter lim="800000"/>
            <a:headEnd/>
            <a:tailEnd/>
          </a:ln>
        </p:spPr>
        <p:txBody>
          <a:bodyPr>
            <a:spAutoFit/>
          </a:bodyPr>
          <a:lstStyle/>
          <a:p>
            <a:r>
              <a:rPr lang="en-US" sz="2800" b="1" dirty="0" err="1" smtClean="0"/>
              <a:t>iClicker</a:t>
            </a:r>
            <a:r>
              <a:rPr lang="en-US" sz="2800" b="1" dirty="0" smtClean="0"/>
              <a:t>:   Review Questions</a:t>
            </a:r>
            <a:endParaRPr lang="en-US"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763000" cy="369332"/>
          </a:xfrm>
          <a:prstGeom prst="rect">
            <a:avLst/>
          </a:prstGeom>
          <a:noFill/>
        </p:spPr>
        <p:txBody>
          <a:bodyPr wrap="square" rtlCol="0">
            <a:spAutoFit/>
          </a:bodyPr>
          <a:lstStyle/>
          <a:p>
            <a:endParaRPr lang="en-US" dirty="0"/>
          </a:p>
        </p:txBody>
      </p:sp>
      <p:sp>
        <p:nvSpPr>
          <p:cNvPr id="3" name="TextBox 2"/>
          <p:cNvSpPr txBox="1"/>
          <p:nvPr/>
        </p:nvSpPr>
        <p:spPr>
          <a:xfrm>
            <a:off x="228600" y="381000"/>
            <a:ext cx="8763000" cy="5016758"/>
          </a:xfrm>
          <a:prstGeom prst="rect">
            <a:avLst/>
          </a:prstGeom>
          <a:noFill/>
        </p:spPr>
        <p:txBody>
          <a:bodyPr wrap="square" rtlCol="0">
            <a:spAutoFit/>
          </a:bodyPr>
          <a:lstStyle/>
          <a:p>
            <a:r>
              <a:rPr lang="en-US" sz="2000" dirty="0" smtClean="0"/>
              <a:t>In </a:t>
            </a:r>
            <a:r>
              <a:rPr lang="en-US" sz="2000" b="1" dirty="0" smtClean="0"/>
              <a:t>1969</a:t>
            </a:r>
            <a:r>
              <a:rPr lang="en-US" sz="2000" dirty="0" smtClean="0"/>
              <a:t>, </a:t>
            </a:r>
            <a:r>
              <a:rPr lang="en-US" sz="2000" b="1" dirty="0" smtClean="0"/>
              <a:t>Cyrus </a:t>
            </a:r>
            <a:r>
              <a:rPr lang="en-US" sz="2000" b="1" dirty="0" err="1" smtClean="0"/>
              <a:t>Levinthal</a:t>
            </a:r>
            <a:r>
              <a:rPr lang="en-US" sz="2000" b="1" dirty="0" smtClean="0"/>
              <a:t> </a:t>
            </a:r>
            <a:r>
              <a:rPr lang="en-US" sz="2000" dirty="0" smtClean="0"/>
              <a:t>noted that, because of the very large number of degrees of freedom in an unfolded polypeptide chain, the molecule has an astronomical number of possible conformations. An estimate of 3</a:t>
            </a:r>
            <a:r>
              <a:rPr lang="en-US" sz="2000" baseline="30000" dirty="0" smtClean="0"/>
              <a:t>300</a:t>
            </a:r>
            <a:r>
              <a:rPr lang="en-US" sz="2000" dirty="0" smtClean="0"/>
              <a:t> or 10</a:t>
            </a:r>
            <a:r>
              <a:rPr lang="en-US" sz="2000" baseline="30000" dirty="0" smtClean="0"/>
              <a:t>143</a:t>
            </a:r>
            <a:r>
              <a:rPr lang="en-US" sz="2000" dirty="0" smtClean="0"/>
              <a:t> was made in one of his papers. </a:t>
            </a:r>
          </a:p>
          <a:p>
            <a:endParaRPr lang="en-US" sz="2000" dirty="0"/>
          </a:p>
          <a:p>
            <a:r>
              <a:rPr lang="en-US" sz="2000" dirty="0" smtClean="0"/>
              <a:t>For example, a polypeptide of 100 residues will have 99 peptide bonds, and therefore 198 different phi and psi bond angles. If each of these bond angles can be in one of three stable conformations, the protein may </a:t>
            </a:r>
            <a:r>
              <a:rPr lang="en-US" sz="2000" dirty="0" err="1" smtClean="0"/>
              <a:t>misfold</a:t>
            </a:r>
            <a:r>
              <a:rPr lang="en-US" sz="2000" dirty="0" smtClean="0"/>
              <a:t> into a maximum of 3</a:t>
            </a:r>
            <a:r>
              <a:rPr lang="en-US" sz="2000" baseline="30000" dirty="0" smtClean="0"/>
              <a:t>198</a:t>
            </a:r>
            <a:r>
              <a:rPr lang="en-US" sz="2000" dirty="0" smtClean="0"/>
              <a:t> different conformations (including any possible folding redundancy). Therefore if a protein were to attain its correctly folded configuration by sequentially sampling all the possible conformations, it would require a time longer than the age of the universe to arrive at its correct native conformation. This is true even if conformations are sampled at rapid (nanosecond or </a:t>
            </a:r>
            <a:r>
              <a:rPr lang="en-US" sz="2000" dirty="0" err="1" smtClean="0"/>
              <a:t>picosecond</a:t>
            </a:r>
            <a:r>
              <a:rPr lang="en-US" sz="2000" dirty="0" smtClean="0"/>
              <a:t>) rates. The "paradox" is that most small proteins fold spontaneously on a millisecond or even microsecond time scale. This paradox is central to computational approaches to protein structure prediction.</a:t>
            </a: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0" y="152400"/>
            <a:ext cx="7772400" cy="533400"/>
          </a:xfrm>
        </p:spPr>
        <p:txBody>
          <a:bodyPr/>
          <a:lstStyle/>
          <a:p>
            <a:r>
              <a:rPr lang="en-US" altLang="zh-CN" sz="2800">
                <a:ea typeface="宋体" pitchFamily="2" charset="-122"/>
              </a:rPr>
              <a:t>Ab initio Prediction of Protein Structure</a:t>
            </a:r>
          </a:p>
        </p:txBody>
      </p:sp>
      <p:sp>
        <p:nvSpPr>
          <p:cNvPr id="83971" name="Rectangle 3"/>
          <p:cNvSpPr>
            <a:spLocks noGrp="1" noChangeArrowheads="1"/>
          </p:cNvSpPr>
          <p:nvPr>
            <p:ph type="body" idx="1"/>
          </p:nvPr>
        </p:nvSpPr>
        <p:spPr>
          <a:xfrm>
            <a:off x="609600" y="762000"/>
            <a:ext cx="7772400" cy="4114800"/>
          </a:xfrm>
        </p:spPr>
        <p:txBody>
          <a:bodyPr>
            <a:normAutofit fontScale="85000" lnSpcReduction="20000"/>
          </a:bodyPr>
          <a:lstStyle/>
          <a:p>
            <a:r>
              <a:rPr lang="en-US" altLang="zh-CN" sz="1800" dirty="0">
                <a:ea typeface="宋体" pitchFamily="2" charset="-122"/>
              </a:rPr>
              <a:t>Need to find a potential function where E(S, </a:t>
            </a:r>
            <a:r>
              <a:rPr lang="en-US" altLang="zh-CN" sz="1800" dirty="0" err="1">
                <a:ea typeface="宋体" pitchFamily="2" charset="-122"/>
              </a:rPr>
              <a:t>C</a:t>
            </a:r>
            <a:r>
              <a:rPr lang="en-US" altLang="zh-CN" sz="1800" baseline="-25000" dirty="0" err="1">
                <a:ea typeface="宋体" pitchFamily="2" charset="-122"/>
              </a:rPr>
              <a:t>native</a:t>
            </a:r>
            <a:r>
              <a:rPr lang="en-US" altLang="zh-CN" sz="1800" dirty="0">
                <a:ea typeface="宋体" pitchFamily="2" charset="-122"/>
              </a:rPr>
              <a:t>) &lt; E(S, </a:t>
            </a:r>
            <a:r>
              <a:rPr lang="en-US" altLang="zh-CN" sz="1800" dirty="0" err="1">
                <a:ea typeface="宋体" pitchFamily="2" charset="-122"/>
              </a:rPr>
              <a:t>C</a:t>
            </a:r>
            <a:r>
              <a:rPr lang="en-US" altLang="zh-CN" sz="1800" baseline="-25000" dirty="0" err="1">
                <a:ea typeface="宋体" pitchFamily="2" charset="-122"/>
              </a:rPr>
              <a:t>non_native</a:t>
            </a:r>
            <a:r>
              <a:rPr lang="en-US" altLang="zh-CN" sz="1800" dirty="0">
                <a:ea typeface="宋体" pitchFamily="2" charset="-122"/>
              </a:rPr>
              <a:t>) holds.</a:t>
            </a:r>
          </a:p>
          <a:p>
            <a:r>
              <a:rPr lang="en-US" altLang="zh-CN" sz="1800" dirty="0">
                <a:ea typeface="宋体" pitchFamily="2" charset="-122"/>
              </a:rPr>
              <a:t>Need to construct an algorithm to find the global minimum of this function.</a:t>
            </a:r>
          </a:p>
          <a:p>
            <a:pPr lvl="1"/>
            <a:r>
              <a:rPr lang="en-US" altLang="zh-CN" sz="1800" dirty="0">
                <a:ea typeface="宋体" pitchFamily="2" charset="-122"/>
              </a:rPr>
              <a:t>Unsolved problems.</a:t>
            </a:r>
          </a:p>
          <a:p>
            <a:pPr lvl="1"/>
            <a:endParaRPr lang="en-US" altLang="zh-CN" sz="1800" dirty="0">
              <a:ea typeface="宋体" pitchFamily="2" charset="-122"/>
            </a:endParaRPr>
          </a:p>
          <a:p>
            <a:pPr>
              <a:buFontTx/>
              <a:buNone/>
            </a:pPr>
            <a:r>
              <a:rPr lang="en-US" altLang="zh-CN" sz="1800" b="1" dirty="0" err="1">
                <a:ea typeface="宋体" pitchFamily="2" charset="-122"/>
              </a:rPr>
              <a:t>Levinthal’s</a:t>
            </a:r>
            <a:r>
              <a:rPr lang="en-US" altLang="zh-CN" sz="1800" b="1" dirty="0">
                <a:ea typeface="宋体" pitchFamily="2" charset="-122"/>
              </a:rPr>
              <a:t> Paradox</a:t>
            </a:r>
            <a:r>
              <a:rPr lang="en-US" altLang="zh-CN" sz="1800" dirty="0">
                <a:ea typeface="宋体" pitchFamily="2" charset="-122"/>
              </a:rPr>
              <a:t>:  For a protein with N residues, the size of its conformational space is about 10</a:t>
            </a:r>
            <a:r>
              <a:rPr lang="en-US" altLang="zh-CN" sz="1800" baseline="30000" dirty="0">
                <a:ea typeface="宋体" pitchFamily="2" charset="-122"/>
              </a:rPr>
              <a:t>N</a:t>
            </a:r>
            <a:r>
              <a:rPr lang="en-US" altLang="zh-CN" sz="1800" dirty="0">
                <a:ea typeface="宋体" pitchFamily="2" charset="-122"/>
              </a:rPr>
              <a:t> states.</a:t>
            </a:r>
          </a:p>
          <a:p>
            <a:pPr lvl="1"/>
            <a:r>
              <a:rPr lang="en-US" altLang="zh-CN" sz="1800" dirty="0">
                <a:ea typeface="宋体" pitchFamily="2" charset="-122"/>
              </a:rPr>
              <a:t>Assume the main chain conformation of a protein is adequately represented by 10 torsion angles.</a:t>
            </a:r>
          </a:p>
          <a:p>
            <a:pPr lvl="1"/>
            <a:r>
              <a:rPr lang="en-US" altLang="zh-CN" sz="1800" dirty="0">
                <a:ea typeface="宋体" pitchFamily="2" charset="-122"/>
              </a:rPr>
              <a:t>Neglecting all the side chain conformation.</a:t>
            </a:r>
          </a:p>
          <a:p>
            <a:pPr lvl="1"/>
            <a:r>
              <a:rPr lang="en-US" altLang="zh-CN" sz="1800" dirty="0">
                <a:ea typeface="宋体" pitchFamily="2" charset="-122"/>
              </a:rPr>
              <a:t>For a chain of 100 residues, no physically achievable search algorithm would enable it to complete its folding process.</a:t>
            </a:r>
          </a:p>
          <a:p>
            <a:pPr lvl="2"/>
            <a:r>
              <a:rPr lang="en-US" altLang="zh-CN" sz="1800" dirty="0">
                <a:ea typeface="宋体" pitchFamily="2" charset="-122"/>
              </a:rPr>
              <a:t>If the atoms can move in light speed, it takes 10</a:t>
            </a:r>
            <a:r>
              <a:rPr lang="en-US" altLang="zh-CN" sz="1800" baseline="30000" dirty="0">
                <a:ea typeface="宋体" pitchFamily="2" charset="-122"/>
              </a:rPr>
              <a:t>82</a:t>
            </a:r>
            <a:r>
              <a:rPr lang="en-US" altLang="zh-CN" sz="1800" dirty="0">
                <a:ea typeface="宋体" pitchFamily="2" charset="-122"/>
              </a:rPr>
              <a:t> seconds, but the age of the universe is estimated as only 10</a:t>
            </a:r>
            <a:r>
              <a:rPr lang="en-US" altLang="zh-CN" sz="1800" baseline="30000" dirty="0">
                <a:ea typeface="宋体" pitchFamily="2" charset="-122"/>
              </a:rPr>
              <a:t>17</a:t>
            </a:r>
            <a:r>
              <a:rPr lang="en-US" altLang="zh-CN" sz="1800" dirty="0">
                <a:ea typeface="宋体" pitchFamily="2" charset="-122"/>
              </a:rPr>
              <a:t> seconds.</a:t>
            </a:r>
          </a:p>
          <a:p>
            <a:pPr lvl="2"/>
            <a:endParaRPr lang="en-US" altLang="zh-CN" sz="1800" dirty="0">
              <a:ea typeface="宋体" pitchFamily="2" charset="-122"/>
            </a:endParaRPr>
          </a:p>
          <a:p>
            <a:r>
              <a:rPr lang="en-US" altLang="zh-CN" sz="1800" dirty="0">
                <a:ea typeface="宋体" pitchFamily="2" charset="-122"/>
              </a:rPr>
              <a:t>Protein does not fold by searching the entire conformational space.</a:t>
            </a:r>
          </a:p>
          <a:p>
            <a:endParaRPr lang="en-US" altLang="zh-CN" sz="1800" dirty="0">
              <a:ea typeface="宋体" pitchFamily="2" charset="-122"/>
            </a:endParaRPr>
          </a:p>
          <a:p>
            <a:r>
              <a:rPr lang="en-US" altLang="zh-CN" sz="1800" dirty="0">
                <a:ea typeface="宋体" pitchFamily="2" charset="-122"/>
              </a:rPr>
              <a:t>Are there folding pathways?</a:t>
            </a:r>
          </a:p>
          <a:p>
            <a:r>
              <a:rPr lang="en-US" altLang="zh-CN" sz="1800" dirty="0">
                <a:ea typeface="宋体" pitchFamily="2" charset="-122"/>
              </a:rPr>
              <a:t>Could proteins exist in </a:t>
            </a:r>
            <a:r>
              <a:rPr lang="en-US" altLang="zh-CN" sz="1800" dirty="0" err="1">
                <a:ea typeface="宋体" pitchFamily="2" charset="-122"/>
              </a:rPr>
              <a:t>metastable</a:t>
            </a:r>
            <a:r>
              <a:rPr lang="en-US" altLang="zh-CN" sz="1800" dirty="0">
                <a:ea typeface="宋体" pitchFamily="2" charset="-122"/>
              </a:rPr>
              <a:t> states?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152400"/>
            <a:ext cx="8458200" cy="3323987"/>
          </a:xfrm>
          <a:prstGeom prst="rect">
            <a:avLst/>
          </a:prstGeom>
          <a:noFill/>
        </p:spPr>
        <p:txBody>
          <a:bodyPr wrap="square" rtlCol="0">
            <a:spAutoFit/>
          </a:bodyPr>
          <a:lstStyle/>
          <a:p>
            <a:r>
              <a:rPr lang="en-US" sz="2400" b="1" dirty="0" smtClean="0">
                <a:solidFill>
                  <a:srgbClr val="0000FF"/>
                </a:solidFill>
              </a:rPr>
              <a:t>Proteins: Biological function depends on conformation </a:t>
            </a:r>
          </a:p>
          <a:p>
            <a:endParaRPr lang="en-US" sz="2400" b="1" dirty="0" smtClean="0"/>
          </a:p>
          <a:p>
            <a:r>
              <a:rPr lang="en-US" b="1" dirty="0" smtClean="0"/>
              <a:t>Unique Primary Structure </a:t>
            </a:r>
            <a:r>
              <a:rPr lang="en-US" dirty="0" smtClean="0"/>
              <a:t>= Unique 3D Structure  ??</a:t>
            </a:r>
          </a:p>
          <a:p>
            <a:r>
              <a:rPr lang="en-US" dirty="0" smtClean="0"/>
              <a:t>	(Covalent bonds) (</a:t>
            </a:r>
            <a:r>
              <a:rPr lang="en-US" dirty="0" err="1" smtClean="0"/>
              <a:t>Noncovalent</a:t>
            </a:r>
            <a:r>
              <a:rPr lang="en-US" dirty="0" smtClean="0"/>
              <a:t> Interactions)</a:t>
            </a:r>
          </a:p>
          <a:p>
            <a:r>
              <a:rPr lang="en-US" dirty="0" smtClean="0"/>
              <a:t> </a:t>
            </a:r>
          </a:p>
          <a:p>
            <a:r>
              <a:rPr lang="en-US" b="1" dirty="0" smtClean="0"/>
              <a:t>Globular Proteins</a:t>
            </a:r>
            <a:r>
              <a:rPr lang="en-US" dirty="0" smtClean="0"/>
              <a:t>: water soluble, compact, hydrophobic interior / hydrophilic surface </a:t>
            </a:r>
          </a:p>
          <a:p>
            <a:r>
              <a:rPr lang="en-US" dirty="0" smtClean="0"/>
              <a:t>	enzymes, receptors, carriers, hormones, etc. (</a:t>
            </a:r>
            <a:r>
              <a:rPr lang="en-US" b="1" i="1" dirty="0" smtClean="0"/>
              <a:t>dynamic</a:t>
            </a:r>
            <a:r>
              <a:rPr lang="en-US" i="1" dirty="0" smtClean="0"/>
              <a:t> agents</a:t>
            </a:r>
            <a:r>
              <a:rPr lang="en-US" dirty="0" smtClean="0"/>
              <a:t>) </a:t>
            </a:r>
          </a:p>
          <a:p>
            <a:endParaRPr lang="en-US" dirty="0" smtClean="0"/>
          </a:p>
          <a:p>
            <a:r>
              <a:rPr lang="en-US" b="1" dirty="0" smtClean="0"/>
              <a:t>Fibrous Proteins</a:t>
            </a:r>
            <a:r>
              <a:rPr lang="en-US" dirty="0" smtClean="0"/>
              <a:t>: water insoluble, structural roles, extended structure </a:t>
            </a:r>
          </a:p>
          <a:p>
            <a:r>
              <a:rPr lang="en-US" dirty="0" smtClean="0"/>
              <a:t>	collagen (tendons, bone), </a:t>
            </a:r>
            <a:r>
              <a:rPr lang="en-US" dirty="0"/>
              <a:t>a</a:t>
            </a:r>
            <a:r>
              <a:rPr lang="en-US" dirty="0" smtClean="0"/>
              <a:t>-keratin (hair, nails), etc. (</a:t>
            </a:r>
            <a:r>
              <a:rPr lang="en-US" i="1" dirty="0" smtClean="0"/>
              <a:t>~</a:t>
            </a:r>
            <a:r>
              <a:rPr lang="en-US" b="1" i="1" dirty="0" smtClean="0"/>
              <a:t>static</a:t>
            </a:r>
            <a:r>
              <a:rPr lang="en-US" i="1" dirty="0" smtClean="0"/>
              <a:t> agents</a:t>
            </a:r>
            <a:r>
              <a:rPr lang="en-US" dirty="0" smtClean="0"/>
              <a:t>)</a:t>
            </a:r>
          </a:p>
          <a:p>
            <a:endParaRPr lang="en-US" dirty="0"/>
          </a:p>
        </p:txBody>
      </p:sp>
      <p:sp>
        <p:nvSpPr>
          <p:cNvPr id="3" name="Rectangle 3"/>
          <p:cNvSpPr txBox="1">
            <a:spLocks noChangeArrowheads="1"/>
          </p:cNvSpPr>
          <p:nvPr/>
        </p:nvSpPr>
        <p:spPr>
          <a:xfrm>
            <a:off x="0" y="3886200"/>
            <a:ext cx="3886200" cy="4114800"/>
          </a:xfrm>
          <a:prstGeom prst="rect">
            <a:avLst/>
          </a:prstGeom>
        </p:spPr>
        <p:txBody>
          <a:bodyPr/>
          <a:lstStyle/>
          <a:p>
            <a:pPr marL="342900" marR="0" lvl="0" indent="-342900" algn="l" defTabSz="914400" rtl="0" eaLnBrk="1" fontAlgn="auto" latinLnBrk="0" hangingPunct="1">
              <a:lnSpc>
                <a:spcPct val="100000"/>
              </a:lnSpc>
              <a:spcBef>
                <a:spcPts val="500"/>
              </a:spcBef>
              <a:spcAft>
                <a:spcPts val="500"/>
              </a:spcAft>
              <a:buClrTx/>
              <a:buSzTx/>
              <a:buFontTx/>
              <a:buNone/>
              <a:tabLst/>
              <a:defRPr/>
            </a:pPr>
            <a:r>
              <a:rPr kumimoji="0" lang="zh-CN" altLang="en-US" sz="1600" b="1" i="0" u="none" strike="noStrike" kern="1200" cap="none" spc="0" normalizeH="0" baseline="0" noProof="0" dirty="0" smtClean="0">
                <a:ln>
                  <a:noFill/>
                </a:ln>
                <a:solidFill>
                  <a:schemeClr val="tx1"/>
                </a:solidFill>
                <a:effectLst/>
                <a:uLnTx/>
                <a:uFillTx/>
                <a:latin typeface="Courier New" pitchFamily="49" charset="0"/>
                <a:ea typeface="宋体" pitchFamily="2" charset="-122"/>
                <a:cs typeface="+mn-cs"/>
              </a:rPr>
              <a:t>	</a:t>
            </a:r>
            <a:r>
              <a:rPr kumimoji="0" lang="en-US" altLang="zh-CN" sz="1600" b="1" i="0" u="none" strike="noStrike" kern="1200" cap="none" spc="0" normalizeH="0" baseline="0" noProof="0" dirty="0" smtClean="0">
                <a:ln>
                  <a:noFill/>
                </a:ln>
                <a:solidFill>
                  <a:schemeClr val="tx1"/>
                </a:solidFill>
                <a:effectLst/>
                <a:uLnTx/>
                <a:uFillTx/>
                <a:latin typeface="Courier New" pitchFamily="49" charset="0"/>
                <a:ea typeface="宋体" pitchFamily="2" charset="-122"/>
                <a:cs typeface="+mn-cs"/>
              </a:rPr>
              <a:t>APRKFFVGGNWKMNGDKKSLGELIHTLNGAKLSADTEVVCGAPSIYLDFARQKLDAKIGVAAQNCYKVPKGAFTGEISPAMIKDIGAAWVILGHSERRHVFGESDELIGQKVAHALAEGLGVIACIGEKLDEREAGITEKVVFEQTKAIADNVKDWSKVVLAYEPVWAIGTGKTATPQQAQEVHEKLRGWLKSHVSDAVAQSTRIIYGGSVTGGNCKELASQHDVDGFLVGGASLKPEFVDIINAKH</a:t>
            </a:r>
            <a:endParaRPr kumimoji="0" lang="en-US" altLang="zh-CN" sz="1600" b="0" i="0" u="none" strike="noStrike" kern="1200" cap="none" spc="0" normalizeH="0" baseline="0" noProof="0" dirty="0" smtClean="0">
              <a:ln>
                <a:noFill/>
              </a:ln>
              <a:solidFill>
                <a:schemeClr val="tx1"/>
              </a:solidFill>
              <a:effectLst/>
              <a:uLnTx/>
              <a:uFillTx/>
              <a:latin typeface="+mn-lt"/>
              <a:ea typeface="宋体" pitchFamily="2" charset="-122"/>
              <a:cs typeface="+mn-cs"/>
            </a:endParaRPr>
          </a:p>
        </p:txBody>
      </p:sp>
      <p:pic>
        <p:nvPicPr>
          <p:cNvPr id="4" name="Picture 4"/>
          <p:cNvPicPr>
            <a:picLocks noChangeAspect="1" noChangeArrowheads="1"/>
          </p:cNvPicPr>
          <p:nvPr/>
        </p:nvPicPr>
        <p:blipFill>
          <a:blip r:embed="rId2" cstate="print"/>
          <a:srcRect/>
          <a:stretch>
            <a:fillRect/>
          </a:stretch>
        </p:blipFill>
        <p:spPr bwMode="auto">
          <a:xfrm>
            <a:off x="4572000" y="3137170"/>
            <a:ext cx="3886200" cy="3720829"/>
          </a:xfrm>
          <a:prstGeom prst="rect">
            <a:avLst/>
          </a:prstGeom>
          <a:noFill/>
          <a:ln w="9525">
            <a:noFill/>
            <a:miter lim="800000"/>
            <a:headEnd/>
            <a:tailEnd/>
          </a:ln>
          <a:effectLst/>
        </p:spPr>
      </p:pic>
      <p:sp>
        <p:nvSpPr>
          <p:cNvPr id="5" name="Text Box 5"/>
          <p:cNvSpPr txBox="1">
            <a:spLocks noChangeArrowheads="1"/>
          </p:cNvSpPr>
          <p:nvPr/>
        </p:nvSpPr>
        <p:spPr bwMode="auto">
          <a:xfrm>
            <a:off x="3916362" y="4724400"/>
            <a:ext cx="503238" cy="762000"/>
          </a:xfrm>
          <a:prstGeom prst="rect">
            <a:avLst/>
          </a:prstGeom>
          <a:noFill/>
          <a:ln w="9525">
            <a:noFill/>
            <a:miter lim="800000"/>
            <a:headEnd/>
            <a:tailEnd/>
          </a:ln>
          <a:effectLst/>
        </p:spPr>
        <p:txBody>
          <a:bodyPr wrap="none">
            <a:spAutoFit/>
          </a:bodyPr>
          <a:lstStyle/>
          <a:p>
            <a:pPr eaLnBrk="0" hangingPunct="0"/>
            <a:r>
              <a:rPr lang="en-US" altLang="zh-CN" sz="4400" b="1" dirty="0">
                <a:ea typeface="宋体" pitchFamily="2" charset="-122"/>
              </a:rPr>
              <a:t>=</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228600"/>
            <a:ext cx="8305800"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5750" algn="l"/>
                <a:tab pos="457200" algn="l"/>
                <a:tab pos="685800" algn="l"/>
              </a:tabLst>
            </a:pPr>
            <a:r>
              <a:rPr kumimoji="0" lang="en-US" sz="2400" b="1" i="0" u="none" strike="noStrike" cap="none" normalizeH="0" baseline="0" dirty="0" smtClean="0">
                <a:ln>
                  <a:noFill/>
                </a:ln>
                <a:solidFill>
                  <a:srgbClr val="0000FF"/>
                </a:solidFill>
                <a:effectLst/>
                <a:latin typeface="Arial" charset="0"/>
                <a:cs typeface="Arial" charset="0"/>
              </a:rPr>
              <a:t>Four Levels of Description of (Native) Protein Structure</a:t>
            </a:r>
          </a:p>
          <a:p>
            <a:pPr marL="0" marR="0" lvl="0" indent="0" algn="l" defTabSz="914400" rtl="0" eaLnBrk="1" fontAlgn="base" latinLnBrk="0" hangingPunct="1">
              <a:lnSpc>
                <a:spcPct val="100000"/>
              </a:lnSpc>
              <a:spcBef>
                <a:spcPct val="0"/>
              </a:spcBef>
              <a:spcAft>
                <a:spcPct val="0"/>
              </a:spcAft>
              <a:buClrTx/>
              <a:buSzTx/>
              <a:buFontTx/>
              <a:buNone/>
              <a:tabLst>
                <a:tab pos="285750" algn="l"/>
                <a:tab pos="457200" algn="l"/>
                <a:tab pos="685800" algn="l"/>
              </a:tabLst>
            </a:pPr>
            <a:r>
              <a:rPr kumimoji="0" lang="en-US" sz="1600" b="0" i="0" u="none" strike="noStrike" cap="none" normalizeH="0" baseline="0" dirty="0" smtClean="0">
                <a:ln>
                  <a:noFill/>
                </a:ln>
                <a:solidFill>
                  <a:schemeClr val="tx1"/>
                </a:solidFill>
                <a:effectLst/>
                <a:latin typeface="Arial" charset="0"/>
                <a:cs typeface="Arial" charset="0"/>
              </a:rPr>
              <a:t> </a:t>
            </a:r>
            <a:endParaRPr kumimoji="0" lang="en-US" sz="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285750" algn="l"/>
                <a:tab pos="457200" algn="l"/>
                <a:tab pos="685800" algn="l"/>
              </a:tabLst>
            </a:pPr>
            <a:r>
              <a:rPr kumimoji="0" lang="en-US" sz="1400" b="1" i="0" u="none" strike="noStrike" cap="none" normalizeH="0" baseline="0" dirty="0" smtClean="0">
                <a:ln>
                  <a:noFill/>
                </a:ln>
                <a:solidFill>
                  <a:srgbClr val="FF0000"/>
                </a:solidFill>
                <a:effectLst/>
                <a:latin typeface="Arial" charset="0"/>
                <a:cs typeface="Arial" charset="0"/>
              </a:rPr>
              <a:t>  Primary Structure</a:t>
            </a:r>
            <a:r>
              <a:rPr kumimoji="0" lang="en-US" sz="1400" b="0" i="0" u="none" strike="noStrike" cap="none" normalizeH="0" baseline="0" dirty="0" smtClean="0">
                <a:ln>
                  <a:noFill/>
                </a:ln>
                <a:solidFill>
                  <a:schemeClr val="tx1"/>
                </a:solidFill>
                <a:effectLst/>
                <a:latin typeface="Arial" charset="0"/>
                <a:cs typeface="Arial" charset="0"/>
              </a:rPr>
              <a:t>: (~60-1000 amino acid residues)  linear seq. of amino acid residues, covalent 	bonding including -SS-  (also called "covalent structure“)</a:t>
            </a:r>
            <a:endParaRPr kumimoji="0" lang="en-US" sz="1800" b="0" i="0" u="none" strike="noStrike" cap="none" normalizeH="0" baseline="0" dirty="0" smtClean="0">
              <a:ln>
                <a:noFill/>
              </a:ln>
              <a:solidFill>
                <a:schemeClr val="tx1"/>
              </a:solidFill>
              <a:effectLst/>
              <a:latin typeface="Arial" charset="0"/>
              <a:cs typeface="Arial" charset="0"/>
            </a:endParaRPr>
          </a:p>
          <a:p>
            <a:pPr lvl="1" eaLnBrk="0" fontAlgn="base" hangingPunct="0">
              <a:spcBef>
                <a:spcPct val="0"/>
              </a:spcBef>
              <a:spcAft>
                <a:spcPct val="0"/>
              </a:spcAft>
              <a:tabLst>
                <a:tab pos="285750" algn="l"/>
                <a:tab pos="457200" algn="l"/>
                <a:tab pos="685800" algn="l"/>
              </a:tabLst>
            </a:pPr>
            <a:r>
              <a:rPr kumimoji="0" lang="en-US" sz="1200" b="0" i="0" u="none" strike="noStrike" cap="none" normalizeH="0" baseline="0" dirty="0" smtClean="0">
                <a:ln>
                  <a:noFill/>
                </a:ln>
                <a:solidFill>
                  <a:schemeClr val="tx1"/>
                </a:solidFill>
                <a:effectLst/>
                <a:latin typeface="Arial" charset="0"/>
                <a:cs typeface="Arial" charset="0"/>
              </a:rPr>
              <a:t>(</a:t>
            </a:r>
            <a:r>
              <a:rPr kumimoji="0" lang="en-US" sz="1200" b="0" i="1" u="none" strike="noStrike" cap="none" normalizeH="0" baseline="0" dirty="0" smtClean="0">
                <a:ln>
                  <a:noFill/>
                </a:ln>
                <a:solidFill>
                  <a:schemeClr val="tx1"/>
                </a:solidFill>
                <a:effectLst/>
                <a:latin typeface="Arial" charset="0"/>
                <a:cs typeface="Arial" charset="0"/>
              </a:rPr>
              <a:t>the </a:t>
            </a:r>
            <a:r>
              <a:rPr kumimoji="0" lang="en-US" sz="1200" b="1" i="1" u="none" strike="noStrike" cap="none" normalizeH="0" baseline="0" dirty="0" smtClean="0">
                <a:ln>
                  <a:noFill/>
                </a:ln>
                <a:solidFill>
                  <a:schemeClr val="tx1"/>
                </a:solidFill>
                <a:effectLst/>
                <a:latin typeface="Arial" charset="0"/>
                <a:cs typeface="Arial" charset="0"/>
              </a:rPr>
              <a:t>primary structure</a:t>
            </a:r>
            <a:r>
              <a:rPr kumimoji="0" lang="en-US" sz="1200" b="0" i="1" u="none" strike="noStrike" cap="none" normalizeH="0" baseline="0" dirty="0" smtClean="0">
                <a:ln>
                  <a:noFill/>
                </a:ln>
                <a:solidFill>
                  <a:schemeClr val="tx1"/>
                </a:solidFill>
                <a:effectLst/>
                <a:latin typeface="Arial" charset="0"/>
                <a:cs typeface="Arial" charset="0"/>
              </a:rPr>
              <a:t> of a biological molecule is the exact specification of its atomic composition and the chemical bonds connecting those atoms (including stereochemistry). In general, polypeptides are </a:t>
            </a:r>
            <a:r>
              <a:rPr kumimoji="0" lang="en-US" sz="1200" b="0" i="1" u="none" strike="noStrike" cap="none" normalizeH="0" baseline="0" dirty="0" err="1" smtClean="0">
                <a:ln>
                  <a:noFill/>
                </a:ln>
                <a:solidFill>
                  <a:schemeClr val="tx1"/>
                </a:solidFill>
                <a:effectLst/>
                <a:latin typeface="Arial" charset="0"/>
                <a:cs typeface="Arial" charset="0"/>
              </a:rPr>
              <a:t>unbranched</a:t>
            </a:r>
            <a:r>
              <a:rPr kumimoji="0" lang="en-US" sz="1200" b="0" i="1" u="none" strike="noStrike" cap="none" normalizeH="0" baseline="0" dirty="0" smtClean="0">
                <a:ln>
                  <a:noFill/>
                </a:ln>
                <a:solidFill>
                  <a:schemeClr val="tx1"/>
                </a:solidFill>
                <a:effectLst/>
                <a:latin typeface="Arial" charset="0"/>
                <a:cs typeface="Arial" charset="0"/>
              </a:rPr>
              <a:t> polymers. However, proteins can become cross-linked, most commonly by disulfide bonds, and the primary structure also requires specifying the cross-linking atoms, e.g., specifying the </a:t>
            </a:r>
            <a:r>
              <a:rPr kumimoji="0" lang="en-US" sz="1200" b="0" i="1" u="none" strike="noStrike" cap="none" normalizeH="0" baseline="0" dirty="0" err="1" smtClean="0">
                <a:ln>
                  <a:noFill/>
                </a:ln>
                <a:solidFill>
                  <a:schemeClr val="tx1"/>
                </a:solidFill>
                <a:effectLst/>
                <a:latin typeface="Arial" charset="0"/>
                <a:cs typeface="Arial" charset="0"/>
              </a:rPr>
              <a:t>cysteines</a:t>
            </a:r>
            <a:r>
              <a:rPr kumimoji="0" lang="en-US" sz="1200" b="0" i="1" u="none" strike="noStrike" cap="none" normalizeH="0" baseline="0" dirty="0" smtClean="0">
                <a:ln>
                  <a:noFill/>
                </a:ln>
                <a:solidFill>
                  <a:schemeClr val="tx1"/>
                </a:solidFill>
                <a:effectLst/>
                <a:latin typeface="Arial" charset="0"/>
                <a:cs typeface="Arial" charset="0"/>
              </a:rPr>
              <a:t> involved in the protein's disulfide or other covalent bonds.)</a:t>
            </a:r>
            <a:r>
              <a:rPr kumimoji="0" lang="en-US" sz="12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endParaRPr kumimoji="0" lang="en-US" sz="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285750" algn="l"/>
                <a:tab pos="457200" algn="l"/>
                <a:tab pos="685800" algn="l"/>
              </a:tabLst>
            </a:pPr>
            <a:r>
              <a:rPr kumimoji="0" lang="en-US" sz="1400" b="1" i="0" u="none" strike="noStrike" cap="none" normalizeH="0" baseline="0" dirty="0" smtClean="0">
                <a:ln>
                  <a:noFill/>
                </a:ln>
                <a:solidFill>
                  <a:srgbClr val="FF0000"/>
                </a:solidFill>
                <a:effectLst/>
                <a:latin typeface="Arial" charset="0"/>
                <a:cs typeface="Arial" charset="0"/>
              </a:rPr>
              <a:t>  Secondary Structure</a:t>
            </a:r>
            <a:r>
              <a:rPr kumimoji="0" lang="en-US" sz="1400" b="0" i="0" u="none" strike="noStrike" cap="none" normalizeH="0" baseline="0" dirty="0" smtClean="0">
                <a:ln>
                  <a:noFill/>
                </a:ln>
                <a:solidFill>
                  <a:schemeClr val="tx1"/>
                </a:solidFill>
                <a:effectLst/>
                <a:latin typeface="Arial" charset="0"/>
                <a:cs typeface="Arial" charset="0"/>
              </a:rPr>
              <a:t>:</a:t>
            </a:r>
            <a:endParaRPr kumimoji="0" lang="en-US" sz="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r>
              <a:rPr kumimoji="0" lang="en-US" sz="1400" b="0" i="0" u="none" strike="noStrike" cap="none" normalizeH="0" baseline="0" dirty="0" smtClean="0">
                <a:ln>
                  <a:noFill/>
                </a:ln>
                <a:solidFill>
                  <a:schemeClr val="tx1"/>
                </a:solidFill>
                <a:effectLst/>
                <a:latin typeface="Arial" charset="0"/>
                <a:cs typeface="Arial" charset="0"/>
              </a:rPr>
              <a:t>	Local conformations of backbone, </a:t>
            </a: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r>
              <a:rPr kumimoji="0" lang="en-US" sz="1400" b="0" i="0" u="none" strike="noStrike" cap="none" normalizeH="0" baseline="0" dirty="0" smtClean="0">
                <a:ln>
                  <a:noFill/>
                </a:ln>
                <a:solidFill>
                  <a:schemeClr val="tx1"/>
                </a:solidFill>
                <a:effectLst/>
                <a:latin typeface="Arial" charset="0"/>
                <a:cs typeface="Arial" charset="0"/>
              </a:rPr>
              <a:t>	maintained by hydrogen bonds </a:t>
            </a: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endParaRPr kumimoji="0" lang="en-US" sz="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285750" algn="l"/>
                <a:tab pos="457200" algn="l"/>
                <a:tab pos="685800" algn="l"/>
              </a:tabLst>
            </a:pPr>
            <a:r>
              <a:rPr kumimoji="0" lang="en-US" sz="1400" b="1" i="0" u="none" strike="noStrike" cap="none" normalizeH="0" baseline="0" dirty="0" smtClean="0">
                <a:ln>
                  <a:noFill/>
                </a:ln>
                <a:solidFill>
                  <a:srgbClr val="FF0000"/>
                </a:solidFill>
                <a:effectLst/>
                <a:latin typeface="Arial" charset="0"/>
                <a:cs typeface="Arial" charset="0"/>
              </a:rPr>
              <a:t>  Tertiary Structure</a:t>
            </a: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r>
              <a:rPr kumimoji="0" lang="en-US" sz="1400" b="0" i="0" u="none" strike="noStrike" cap="none" normalizeH="0" baseline="0" dirty="0" smtClean="0">
                <a:ln>
                  <a:noFill/>
                </a:ln>
                <a:solidFill>
                  <a:schemeClr val="tx1"/>
                </a:solidFill>
                <a:effectLst/>
                <a:latin typeface="Arial" charset="0"/>
                <a:cs typeface="Arial" charset="0"/>
              </a:rPr>
              <a:t>	3D structure of a subunit (one polypeptide</a:t>
            </a: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r>
              <a:rPr lang="en-US" sz="1400" dirty="0">
                <a:latin typeface="Arial" charset="0"/>
                <a:cs typeface="Arial" charset="0"/>
              </a:rPr>
              <a:t>	</a:t>
            </a:r>
            <a:r>
              <a:rPr kumimoji="0" lang="en-US" sz="1400" b="0" i="0" u="none" strike="noStrike" cap="none" normalizeH="0" baseline="0" dirty="0" smtClean="0">
                <a:ln>
                  <a:noFill/>
                </a:ln>
                <a:solidFill>
                  <a:schemeClr val="tx1"/>
                </a:solidFill>
                <a:effectLst/>
                <a:latin typeface="Arial" charset="0"/>
                <a:cs typeface="Arial" charset="0"/>
              </a:rPr>
              <a:t>chain) in its native state </a:t>
            </a: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endParaRPr kumimoji="0" lang="en-US" sz="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285750" algn="l"/>
                <a:tab pos="457200" algn="l"/>
                <a:tab pos="685800" algn="l"/>
              </a:tabLst>
            </a:pPr>
            <a:r>
              <a:rPr kumimoji="0" lang="en-US" sz="1400" b="1" i="0" u="none" strike="noStrike" cap="none" normalizeH="0" baseline="0" dirty="0" smtClean="0">
                <a:ln>
                  <a:noFill/>
                </a:ln>
                <a:solidFill>
                  <a:srgbClr val="FF0000"/>
                </a:solidFill>
                <a:effectLst/>
                <a:latin typeface="Arial" charset="0"/>
                <a:cs typeface="Arial" charset="0"/>
              </a:rPr>
              <a:t>  Quaternary Structure</a:t>
            </a:r>
            <a:r>
              <a:rPr kumimoji="0" lang="en-US" sz="1400" b="0" i="0" u="none" strike="noStrike" cap="none" normalizeH="0" baseline="0" dirty="0" smtClean="0">
                <a:ln>
                  <a:noFill/>
                </a:ln>
                <a:solidFill>
                  <a:schemeClr val="tx1"/>
                </a:solidFill>
                <a:effectLst/>
                <a:latin typeface="Arial" charset="0"/>
                <a:cs typeface="Arial" charset="0"/>
              </a:rPr>
              <a:t>: </a:t>
            </a:r>
            <a:endParaRPr kumimoji="0" lang="en-US" sz="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r>
              <a:rPr kumimoji="0" lang="en-US" sz="1400" b="0" i="0" u="none" strike="noStrike" cap="none" normalizeH="0" baseline="0" dirty="0" smtClean="0">
                <a:ln>
                  <a:noFill/>
                </a:ln>
                <a:solidFill>
                  <a:schemeClr val="tx1"/>
                </a:solidFill>
                <a:effectLst/>
                <a:latin typeface="Arial" charset="0"/>
                <a:cs typeface="Arial" charset="0"/>
              </a:rPr>
              <a:t>	Spatial arrangement of subunits in </a:t>
            </a:r>
            <a:r>
              <a:rPr kumimoji="0" lang="en-US" sz="1400" b="0" i="0" u="none" strike="noStrike" cap="none" normalizeH="0" baseline="0" dirty="0" err="1" smtClean="0">
                <a:ln>
                  <a:noFill/>
                </a:ln>
                <a:solidFill>
                  <a:schemeClr val="tx1"/>
                </a:solidFill>
                <a:effectLst/>
                <a:latin typeface="Arial" charset="0"/>
                <a:cs typeface="Arial" charset="0"/>
              </a:rPr>
              <a:t>oligomeric</a:t>
            </a: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r>
              <a:rPr kumimoji="0" lang="en-US" sz="1400" b="0" i="0" u="none" strike="noStrike" cap="none" normalizeH="0" baseline="0" dirty="0" smtClean="0">
                <a:ln>
                  <a:noFill/>
                </a:ln>
                <a:solidFill>
                  <a:schemeClr val="tx1"/>
                </a:solidFill>
                <a:effectLst/>
                <a:latin typeface="Arial" charset="0"/>
                <a:cs typeface="Arial" charset="0"/>
              </a:rPr>
              <a:t> 	proteins </a:t>
            </a: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endParaRPr lang="en-US" sz="1400" dirty="0">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r>
              <a:rPr kumimoji="0" lang="en-US" sz="14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endParaRPr kumimoji="0" lang="en-US" sz="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285750" algn="l"/>
                <a:tab pos="457200" algn="l"/>
                <a:tab pos="685800" algn="l"/>
              </a:tabLst>
            </a:pPr>
            <a:r>
              <a:rPr kumimoji="0" lang="en-US" sz="1400" b="1" i="1" u="none" strike="noStrike" cap="none" normalizeH="0" baseline="0" dirty="0" smtClean="0">
                <a:ln>
                  <a:noFill/>
                </a:ln>
                <a:solidFill>
                  <a:srgbClr val="FF0000"/>
                </a:solidFill>
                <a:effectLst/>
                <a:latin typeface="Arial" charset="0"/>
                <a:cs typeface="Arial" charset="0"/>
              </a:rPr>
              <a:t>  </a:t>
            </a:r>
            <a:r>
              <a:rPr kumimoji="0" lang="en-US" sz="1400" b="1" i="1" u="none" strike="noStrike" cap="none" normalizeH="0" baseline="0" dirty="0" err="1" smtClean="0">
                <a:ln>
                  <a:noFill/>
                </a:ln>
                <a:solidFill>
                  <a:srgbClr val="FF0000"/>
                </a:solidFill>
                <a:effectLst/>
                <a:latin typeface="Arial" charset="0"/>
                <a:cs typeface="Arial" charset="0"/>
              </a:rPr>
              <a:t>Denaturation</a:t>
            </a:r>
            <a:r>
              <a:rPr kumimoji="0" lang="en-US" sz="1400" b="0" i="1" u="none" strike="noStrike" cap="none" normalizeH="0" baseline="0" dirty="0" smtClean="0">
                <a:ln>
                  <a:noFill/>
                </a:ln>
                <a:solidFill>
                  <a:schemeClr val="tx1"/>
                </a:solidFill>
                <a:effectLst/>
                <a:latin typeface="Arial" charset="0"/>
                <a:cs typeface="Arial" charset="0"/>
              </a:rPr>
              <a:t>: Partial to complete unfolding </a:t>
            </a:r>
          </a:p>
          <a:p>
            <a:pPr marL="0" marR="0" lvl="0" indent="0" algn="l" defTabSz="914400" rtl="0" eaLnBrk="0" fontAlgn="base" latinLnBrk="0" hangingPunct="0">
              <a:lnSpc>
                <a:spcPct val="100000"/>
              </a:lnSpc>
              <a:spcBef>
                <a:spcPct val="0"/>
              </a:spcBef>
              <a:spcAft>
                <a:spcPct val="0"/>
              </a:spcAft>
              <a:buClrTx/>
              <a:buSzTx/>
              <a:tabLst>
                <a:tab pos="285750" algn="l"/>
                <a:tab pos="457200" algn="l"/>
                <a:tab pos="685800" algn="l"/>
              </a:tabLst>
            </a:pPr>
            <a:r>
              <a:rPr kumimoji="0" lang="en-US" sz="1400" b="0" i="1" u="none" strike="noStrike" cap="none" normalizeH="0" baseline="0" dirty="0" smtClean="0">
                <a:ln>
                  <a:noFill/>
                </a:ln>
                <a:solidFill>
                  <a:schemeClr val="tx1"/>
                </a:solidFill>
                <a:effectLst/>
                <a:latin typeface="Arial" charset="0"/>
                <a:cs typeface="Arial" charset="0"/>
              </a:rPr>
              <a:t>	Denatured Protein: Protein that has lost its</a:t>
            </a: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r>
              <a:rPr lang="en-US" sz="1400" i="1" dirty="0">
                <a:latin typeface="Arial" charset="0"/>
                <a:cs typeface="Arial" charset="0"/>
              </a:rPr>
              <a:t> </a:t>
            </a:r>
            <a:r>
              <a:rPr lang="en-US" sz="1400" i="1" dirty="0" smtClean="0">
                <a:latin typeface="Arial" charset="0"/>
                <a:cs typeface="Arial" charset="0"/>
              </a:rPr>
              <a:t>    </a:t>
            </a:r>
            <a:r>
              <a:rPr kumimoji="0" lang="en-US" sz="1400" b="0" i="1" u="none" strike="noStrike" cap="none" normalizeH="0" baseline="0" dirty="0" smtClean="0">
                <a:ln>
                  <a:noFill/>
                </a:ln>
                <a:solidFill>
                  <a:schemeClr val="tx1"/>
                </a:solidFill>
                <a:effectLst/>
                <a:latin typeface="Arial" charset="0"/>
                <a:cs typeface="Arial" charset="0"/>
              </a:rPr>
              <a:t> native conformation </a:t>
            </a:r>
            <a:endParaRPr kumimoji="0" lang="en-US" sz="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tab pos="285750" algn="l"/>
                <a:tab pos="457200" algn="l"/>
                <a:tab pos="685800" algn="l"/>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1026" name="Picture 2"/>
          <p:cNvPicPr>
            <a:picLocks noChangeAspect="1" noChangeArrowheads="1"/>
          </p:cNvPicPr>
          <p:nvPr/>
        </p:nvPicPr>
        <p:blipFill>
          <a:blip r:embed="rId2" cstate="print"/>
          <a:srcRect/>
          <a:stretch>
            <a:fillRect/>
          </a:stretch>
        </p:blipFill>
        <p:spPr bwMode="auto">
          <a:xfrm>
            <a:off x="4419600" y="2743200"/>
            <a:ext cx="4605338" cy="37136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a:xfrm>
            <a:off x="3276600" y="3127811"/>
            <a:ext cx="5715000" cy="3730189"/>
          </a:xfrm>
          <a:prstGeom prst="rect">
            <a:avLst/>
          </a:prstGeom>
        </p:spPr>
      </p:pic>
      <p:pic>
        <p:nvPicPr>
          <p:cNvPr id="15363" name="Picture 3"/>
          <p:cNvPicPr>
            <a:picLocks noChangeAspect="1" noChangeArrowheads="1"/>
          </p:cNvPicPr>
          <p:nvPr/>
        </p:nvPicPr>
        <p:blipFill>
          <a:blip r:embed="rId3" cstate="print"/>
          <a:srcRect/>
          <a:stretch>
            <a:fillRect/>
          </a:stretch>
        </p:blipFill>
        <p:spPr bwMode="auto">
          <a:xfrm>
            <a:off x="152400" y="123428"/>
            <a:ext cx="4646019" cy="3762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1143000"/>
          </a:xfrm>
        </p:spPr>
        <p:txBody>
          <a:bodyPr>
            <a:normAutofit/>
          </a:bodyPr>
          <a:lstStyle/>
          <a:p>
            <a:r>
              <a:rPr lang="en-US" sz="4000" b="1" dirty="0">
                <a:solidFill>
                  <a:srgbClr val="0000FF"/>
                </a:solidFill>
              </a:rPr>
              <a:t>Phi-Psi </a:t>
            </a:r>
            <a:r>
              <a:rPr lang="en-US" sz="4000" b="1" dirty="0" smtClean="0">
                <a:solidFill>
                  <a:srgbClr val="0000FF"/>
                </a:solidFill>
              </a:rPr>
              <a:t>angles</a:t>
            </a:r>
            <a:endParaRPr lang="en-US" sz="4000" b="1" dirty="0">
              <a:solidFill>
                <a:srgbClr val="0000FF"/>
              </a:solidFill>
            </a:endParaRPr>
          </a:p>
        </p:txBody>
      </p:sp>
      <p:pic>
        <p:nvPicPr>
          <p:cNvPr id="35844" name="Picture 4"/>
          <p:cNvPicPr>
            <a:picLocks noChangeAspect="1" noChangeArrowheads="1"/>
          </p:cNvPicPr>
          <p:nvPr/>
        </p:nvPicPr>
        <p:blipFill>
          <a:blip r:embed="rId2" cstate="print"/>
          <a:srcRect/>
          <a:stretch>
            <a:fillRect/>
          </a:stretch>
        </p:blipFill>
        <p:spPr bwMode="auto">
          <a:xfrm>
            <a:off x="838200" y="1271587"/>
            <a:ext cx="7696200" cy="4314825"/>
          </a:xfrm>
          <a:prstGeom prst="rect">
            <a:avLst/>
          </a:prstGeom>
          <a:noFill/>
          <a:ln w="9525">
            <a:noFill/>
            <a:miter lim="800000"/>
            <a:headEnd/>
            <a:tailEnd/>
          </a:ln>
          <a:effectLst/>
        </p:spPr>
      </p:pic>
      <p:sp>
        <p:nvSpPr>
          <p:cNvPr id="35845" name="Text Box 5"/>
          <p:cNvSpPr txBox="1">
            <a:spLocks noChangeArrowheads="1"/>
          </p:cNvSpPr>
          <p:nvPr/>
        </p:nvSpPr>
        <p:spPr bwMode="auto">
          <a:xfrm>
            <a:off x="1371600" y="5638800"/>
            <a:ext cx="6705599" cy="646331"/>
          </a:xfrm>
          <a:prstGeom prst="rect">
            <a:avLst/>
          </a:prstGeom>
          <a:noFill/>
          <a:ln w="9525">
            <a:noFill/>
            <a:miter lim="800000"/>
            <a:headEnd/>
            <a:tailEnd/>
          </a:ln>
          <a:effectLst/>
        </p:spPr>
        <p:txBody>
          <a:bodyPr wrap="square">
            <a:spAutoFit/>
          </a:bodyPr>
          <a:lstStyle/>
          <a:p>
            <a:r>
              <a:rPr lang="en-US" dirty="0" smtClean="0"/>
              <a:t>A peptide has </a:t>
            </a:r>
            <a:r>
              <a:rPr lang="en-US" dirty="0"/>
              <a:t>partial double </a:t>
            </a:r>
            <a:r>
              <a:rPr lang="en-US" dirty="0" smtClean="0"/>
              <a:t>bond character (</a:t>
            </a:r>
            <a:r>
              <a:rPr lang="en-US" b="1" dirty="0" smtClean="0">
                <a:latin typeface="Symbol" pitchFamily="18" charset="2"/>
              </a:rPr>
              <a:t>w</a:t>
            </a:r>
            <a:r>
              <a:rPr lang="en-US" b="1" dirty="0" smtClean="0"/>
              <a:t> = 180</a:t>
            </a:r>
            <a:r>
              <a:rPr lang="en-US" b="1" baseline="30000" dirty="0" smtClean="0"/>
              <a:t>o</a:t>
            </a:r>
            <a:r>
              <a:rPr lang="en-US" dirty="0" smtClean="0"/>
              <a:t>), thus only two </a:t>
            </a:r>
            <a:r>
              <a:rPr lang="en-US" dirty="0"/>
              <a:t>angles (phi and psi) will determine the </a:t>
            </a:r>
            <a:r>
              <a:rPr lang="en-US" dirty="0" smtClean="0"/>
              <a:t>backbone for trans peptides.</a:t>
            </a:r>
            <a:endParaRPr lang="en-US" dirty="0"/>
          </a:p>
        </p:txBody>
      </p:sp>
      <p:sp>
        <p:nvSpPr>
          <p:cNvPr id="35846" name="Text Box 6"/>
          <p:cNvSpPr txBox="1">
            <a:spLocks noChangeArrowheads="1"/>
          </p:cNvSpPr>
          <p:nvPr/>
        </p:nvSpPr>
        <p:spPr bwMode="auto">
          <a:xfrm>
            <a:off x="4937125" y="2246313"/>
            <a:ext cx="514350" cy="366712"/>
          </a:xfrm>
          <a:prstGeom prst="rect">
            <a:avLst/>
          </a:prstGeom>
          <a:noFill/>
          <a:ln w="9525">
            <a:noFill/>
            <a:miter lim="800000"/>
            <a:headEnd/>
            <a:tailEnd/>
          </a:ln>
          <a:effectLst/>
        </p:spPr>
        <p:txBody>
          <a:bodyPr wrap="none">
            <a:spAutoFit/>
          </a:bodyPr>
          <a:lstStyle/>
          <a:p>
            <a:r>
              <a:rPr lang="en-US"/>
              <a:t>Phi</a:t>
            </a:r>
          </a:p>
        </p:txBody>
      </p:sp>
      <p:sp>
        <p:nvSpPr>
          <p:cNvPr id="35847" name="Text Box 7"/>
          <p:cNvSpPr txBox="1">
            <a:spLocks noChangeArrowheads="1"/>
          </p:cNvSpPr>
          <p:nvPr/>
        </p:nvSpPr>
        <p:spPr bwMode="auto">
          <a:xfrm>
            <a:off x="2574925" y="2551113"/>
            <a:ext cx="501650" cy="366712"/>
          </a:xfrm>
          <a:prstGeom prst="rect">
            <a:avLst/>
          </a:prstGeom>
          <a:noFill/>
          <a:ln w="9525">
            <a:noFill/>
            <a:miter lim="800000"/>
            <a:headEnd/>
            <a:tailEnd/>
          </a:ln>
          <a:effectLst/>
        </p:spPr>
        <p:txBody>
          <a:bodyPr wrap="none">
            <a:spAutoFit/>
          </a:bodyPr>
          <a:lstStyle/>
          <a:p>
            <a:r>
              <a:rPr lang="en-US"/>
              <a:t>Psi</a:t>
            </a:r>
          </a:p>
        </p:txBody>
      </p:sp>
      <p:sp>
        <p:nvSpPr>
          <p:cNvPr id="8" name="TextBox 7"/>
          <p:cNvSpPr txBox="1"/>
          <p:nvPr/>
        </p:nvSpPr>
        <p:spPr>
          <a:xfrm>
            <a:off x="3733800" y="3581400"/>
            <a:ext cx="1143000" cy="400110"/>
          </a:xfrm>
          <a:prstGeom prst="rect">
            <a:avLst/>
          </a:prstGeom>
          <a:noFill/>
        </p:spPr>
        <p:txBody>
          <a:bodyPr wrap="square" rtlCol="0">
            <a:spAutoFit/>
          </a:bodyPr>
          <a:lstStyle/>
          <a:p>
            <a:r>
              <a:rPr lang="en-US" sz="2000" b="1" dirty="0" smtClean="0">
                <a:latin typeface="Symbol" pitchFamily="18" charset="2"/>
              </a:rPr>
              <a:t>w</a:t>
            </a:r>
            <a:r>
              <a:rPr lang="en-US" sz="2000" b="1" dirty="0" smtClean="0"/>
              <a:t> = 180</a:t>
            </a:r>
            <a:r>
              <a:rPr lang="en-US" sz="2000" b="1" baseline="30000" dirty="0" smtClean="0"/>
              <a:t>o</a:t>
            </a:r>
            <a:endParaRPr lang="en-US" sz="2000" b="1" baseline="30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n-US"/>
          </a:p>
        </p:txBody>
      </p:sp>
      <p:pic>
        <p:nvPicPr>
          <p:cNvPr id="48131" name="Picture 3"/>
          <p:cNvPicPr>
            <a:picLocks noGrp="1" noChangeAspect="1" noChangeArrowheads="1"/>
          </p:cNvPicPr>
          <p:nvPr>
            <p:ph type="body" idx="1"/>
          </p:nvPr>
        </p:nvPicPr>
        <p:blipFill>
          <a:blip r:embed="rId2" cstate="print"/>
          <a:srcRect/>
          <a:stretch>
            <a:fillRect/>
          </a:stretch>
        </p:blipFill>
        <p:spPr>
          <a:xfrm>
            <a:off x="846579" y="3048000"/>
            <a:ext cx="7450842" cy="3916363"/>
          </a:xfrm>
        </p:spPr>
      </p:pic>
      <p:pic>
        <p:nvPicPr>
          <p:cNvPr id="4" name="Picture 4"/>
          <p:cNvPicPr>
            <a:picLocks noChangeAspect="1" noChangeArrowheads="1"/>
          </p:cNvPicPr>
          <p:nvPr/>
        </p:nvPicPr>
        <p:blipFill>
          <a:blip r:embed="rId3" cstate="print"/>
          <a:srcRect/>
          <a:stretch>
            <a:fillRect/>
          </a:stretch>
        </p:blipFill>
        <p:spPr bwMode="auto">
          <a:xfrm>
            <a:off x="2302869" y="228600"/>
            <a:ext cx="4538261" cy="2971800"/>
          </a:xfrm>
          <a:prstGeom prst="rect">
            <a:avLst/>
          </a:prstGeom>
          <a:noFill/>
          <a:ln w="9525">
            <a:noFill/>
            <a:miter lim="800000"/>
            <a:headEnd/>
            <a:tailEnd/>
          </a:ln>
        </p:spPr>
      </p:pic>
      <p:cxnSp>
        <p:nvCxnSpPr>
          <p:cNvPr id="6" name="Straight Arrow Connector 5"/>
          <p:cNvCxnSpPr/>
          <p:nvPr/>
        </p:nvCxnSpPr>
        <p:spPr>
          <a:xfrm>
            <a:off x="3124200" y="1828800"/>
            <a:ext cx="17526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362200" y="6553200"/>
            <a:ext cx="457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TotalTime>
  <Words>1080</Words>
  <Application>Microsoft Office PowerPoint</Application>
  <PresentationFormat>On-screen Show (4:3)</PresentationFormat>
  <Paragraphs>174</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Phi-Psi angles</vt:lpstr>
      <vt:lpstr>Slide 9</vt:lpstr>
      <vt:lpstr>Torsion angles / steric restrictions</vt:lpstr>
      <vt:lpstr>Ramachandran Plot</vt:lpstr>
      <vt:lpstr>Allowed torsion angles for Gly residues: Restrictions only from the peptide units</vt:lpstr>
      <vt:lpstr>Protein Secondary Structure:  Helices</vt:lpstr>
      <vt:lpstr>Slide 14</vt:lpstr>
      <vt:lpstr>Protein Secondary Structure: Sheet</vt:lpstr>
      <vt:lpstr>Slide 16</vt:lpstr>
      <vt:lpstr>Quaternary Structure:  Arrangements of subunits in oligomers   a4 ; a12 ; (ab)2 ; (ab)6</vt:lpstr>
      <vt:lpstr>Slide 18</vt:lpstr>
      <vt:lpstr>Slide 19</vt:lpstr>
      <vt:lpstr>Protein Structure</vt:lpstr>
      <vt:lpstr>Slide 21</vt:lpstr>
      <vt:lpstr>Slide 22</vt:lpstr>
      <vt:lpstr>Slide 23</vt:lpstr>
      <vt:lpstr>Slide 24</vt:lpstr>
      <vt:lpstr>Slide 25</vt:lpstr>
      <vt:lpstr>The Levinthal Paradox (1969)</vt:lpstr>
      <vt:lpstr>Protein Folding Landscape Theory  (Wolynes, Onuchic, Dill, Chan, Sali, Karplus, Brooks etc)</vt:lpstr>
      <vt:lpstr>Slide 28</vt:lpstr>
      <vt:lpstr>Slide 29</vt:lpstr>
      <vt:lpstr>Slide 30</vt:lpstr>
      <vt:lpstr>Slide 31</vt:lpstr>
      <vt:lpstr>Slide 32</vt:lpstr>
      <vt:lpstr>Slide 33</vt:lpstr>
      <vt:lpstr>Slide 34</vt:lpstr>
      <vt:lpstr>Slide 35</vt:lpstr>
      <vt:lpstr>Ab initio Prediction of Protein Structure</vt:lpstr>
      <vt:lpstr>Slide 37</vt:lpstr>
      <vt:lpstr>Slide 38</vt:lpstr>
      <vt:lpstr>Slide 39</vt:lpstr>
      <vt:lpstr>Slide 40</vt:lpstr>
      <vt:lpstr>Ab initio Prediction of Protein Structure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Marvin Hackert</dc:creator>
  <cp:lastModifiedBy>Marvin Hackert</cp:lastModifiedBy>
  <cp:revision>50</cp:revision>
  <dcterms:created xsi:type="dcterms:W3CDTF">2012-09-03T21:12:00Z</dcterms:created>
  <dcterms:modified xsi:type="dcterms:W3CDTF">2012-09-06T03:16:16Z</dcterms:modified>
</cp:coreProperties>
</file>